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9"/>
  </p:notesMasterIdLst>
  <p:handoutMasterIdLst>
    <p:handoutMasterId r:id="rId50"/>
  </p:handoutMasterIdLst>
  <p:sldIdLst>
    <p:sldId id="755" r:id="rId2"/>
    <p:sldId id="756" r:id="rId3"/>
    <p:sldId id="729" r:id="rId4"/>
    <p:sldId id="661" r:id="rId5"/>
    <p:sldId id="731" r:id="rId6"/>
    <p:sldId id="757" r:id="rId7"/>
    <p:sldId id="660" r:id="rId8"/>
    <p:sldId id="662" r:id="rId9"/>
    <p:sldId id="694" r:id="rId10"/>
    <p:sldId id="748" r:id="rId11"/>
    <p:sldId id="733" r:id="rId12"/>
    <p:sldId id="741" r:id="rId13"/>
    <p:sldId id="742" r:id="rId14"/>
    <p:sldId id="734" r:id="rId15"/>
    <p:sldId id="743" r:id="rId16"/>
    <p:sldId id="667" r:id="rId17"/>
    <p:sldId id="716" r:id="rId18"/>
    <p:sldId id="717" r:id="rId19"/>
    <p:sldId id="744" r:id="rId20"/>
    <p:sldId id="735" r:id="rId21"/>
    <p:sldId id="749" r:id="rId22"/>
    <p:sldId id="746" r:id="rId23"/>
    <p:sldId id="758" r:id="rId24"/>
    <p:sldId id="759" r:id="rId25"/>
    <p:sldId id="736" r:id="rId26"/>
    <p:sldId id="648" r:id="rId27"/>
    <p:sldId id="752" r:id="rId28"/>
    <p:sldId id="760" r:id="rId29"/>
    <p:sldId id="762" r:id="rId30"/>
    <p:sldId id="751" r:id="rId31"/>
    <p:sldId id="649" r:id="rId32"/>
    <p:sldId id="682" r:id="rId33"/>
    <p:sldId id="763" r:id="rId34"/>
    <p:sldId id="715" r:id="rId35"/>
    <p:sldId id="764" r:id="rId36"/>
    <p:sldId id="765" r:id="rId37"/>
    <p:sldId id="766" r:id="rId38"/>
    <p:sldId id="745" r:id="rId39"/>
    <p:sldId id="737" r:id="rId40"/>
    <p:sldId id="738" r:id="rId41"/>
    <p:sldId id="723" r:id="rId42"/>
    <p:sldId id="747" r:id="rId43"/>
    <p:sldId id="727" r:id="rId44"/>
    <p:sldId id="753" r:id="rId45"/>
    <p:sldId id="754" r:id="rId46"/>
    <p:sldId id="714" r:id="rId47"/>
    <p:sldId id="720" r:id="rId48"/>
  </p:sldIdLst>
  <p:sldSz cx="12192000" cy="6858000"/>
  <p:notesSz cx="7315200" cy="9601200"/>
  <p:custDataLst>
    <p:tags r:id="rId5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7" autoAdjust="0"/>
    <p:restoredTop sz="80422" autoAdjust="0"/>
  </p:normalViewPr>
  <p:slideViewPr>
    <p:cSldViewPr>
      <p:cViewPr varScale="1">
        <p:scale>
          <a:sx n="136" d="100"/>
          <a:sy n="136" d="100"/>
        </p:scale>
        <p:origin x="-112" y="-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tags" Target="tags/tag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a:t>
            </a:r>
            <a:r>
              <a:rPr lang="en-US" baseline="0" smtClean="0"/>
              <a:t>Thanks!</a:t>
            </a:r>
            <a:endParaRPr lang="en-US" sz="120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3</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40</a:t>
            </a:fld>
            <a:endParaRPr lang="en-US" smtClean="0">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41</a:t>
            </a:fld>
            <a:endParaRPr lang="en-US" smtClean="0">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smtClean="0">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42</a:t>
            </a:fld>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smtClean="0">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43</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4</a:t>
            </a:fld>
            <a:endParaRPr lang="en-US" smtClean="0">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8</a:t>
            </a:fld>
            <a:endParaRPr lang="en-US" smtClean="0">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16</a:t>
            </a:fld>
            <a:endParaRPr lang="en-US" smtClean="0">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17</a:t>
            </a:fld>
            <a:endParaRPr lang="en-US" smtClean="0">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smtClean="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smtClean="0">
                <a:latin typeface="Arial" charset="0"/>
              </a:rPr>
              <a:t>Pick an order for two reasons: sequential processor and pruning</a:t>
            </a:r>
            <a:endParaRPr lang="en-US" dirty="0" smtClean="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20</a:t>
            </a:fld>
            <a:endParaRPr lang="en-US" smtClean="0">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39</a:t>
            </a:fld>
            <a:endParaRPr lang="en-US" smtClean="0">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US" dirty="0" smtClean="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andagrader.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tags" Target="../tags/tag2.xml"/><Relationship Id="rId2" Type="http://schemas.openxmlformats.org/officeDocument/2006/relationships/tags" Target="../tags/ta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slideLayout" Target="../slideLayouts/slideLayout2.xml"/><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2.png"/><Relationship Id="rId9" Type="http://schemas.openxmlformats.org/officeDocument/2006/relationships/image" Target="../media/image15.png"/><Relationship Id="rId1" Type="http://schemas.openxmlformats.org/officeDocument/2006/relationships/tags" Target="../tags/tag4.xml"/><Relationship Id="rId2"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tags" Target="../tags/tag7.xml"/><Relationship Id="rId2" Type="http://schemas.openxmlformats.org/officeDocument/2006/relationships/tags" Target="../tags/tag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3.mp4"/><Relationship Id="rId2" Type="http://schemas.openxmlformats.org/officeDocument/2006/relationships/video" Target="../media/media3.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4.mp4"/><Relationship Id="rId2" Type="http://schemas.openxmlformats.org/officeDocument/2006/relationships/video" Target="../media/media4.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5.mp4"/><Relationship Id="rId2" Type="http://schemas.openxmlformats.org/officeDocument/2006/relationships/video" Target="../media/media5.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5" Type="http://schemas.openxmlformats.org/officeDocument/2006/relationships/image" Target="../media/image28.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oleObject" Target="../embeddings/oleObject2.bin"/><Relationship Id="rId5" Type="http://schemas.openxmlformats.org/officeDocument/2006/relationships/image" Target="../media/image29.png"/><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6.mp4"/><Relationship Id="rId2" Type="http://schemas.openxmlformats.org/officeDocument/2006/relationships/video" Target="../media/media6.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7.mp4"/><Relationship Id="rId2" Type="http://schemas.openxmlformats.org/officeDocument/2006/relationships/video" Target="../media/media7.mp4"/></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8.mp4"/><Relationship Id="rId2" Type="http://schemas.openxmlformats.org/officeDocument/2006/relationships/video" Target="../media/media8.mp4"/></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9.mp4"/><Relationship Id="rId2" Type="http://schemas.openxmlformats.org/officeDocument/2006/relationships/video" Target="../media/media9.mp4"/></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t>Announcements</a:t>
            </a:r>
          </a:p>
        </p:txBody>
      </p:sp>
      <p:sp>
        <p:nvSpPr>
          <p:cNvPr id="6147" name="Rectangle 3"/>
          <p:cNvSpPr>
            <a:spLocks noGrp="1" noChangeArrowheads="1"/>
          </p:cNvSpPr>
          <p:nvPr>
            <p:ph idx="1"/>
          </p:nvPr>
        </p:nvSpPr>
        <p:spPr>
          <a:xfrm>
            <a:off x="1143000" y="1066800"/>
            <a:ext cx="10668000" cy="5562600"/>
          </a:xfrm>
        </p:spPr>
        <p:txBody>
          <a:bodyPr/>
          <a:lstStyle/>
          <a:p>
            <a:pPr lvl="6"/>
            <a:endParaRPr lang="en-US" sz="500" dirty="0" smtClean="0">
              <a:latin typeface="Calibri"/>
              <a:cs typeface="Calibri"/>
            </a:endParaRPr>
          </a:p>
          <a:p>
            <a:r>
              <a:rPr lang="en-US" sz="2400" dirty="0" smtClean="0">
                <a:latin typeface="Calibri"/>
                <a:cs typeface="Calibri"/>
              </a:rPr>
              <a:t>Project </a:t>
            </a:r>
            <a:r>
              <a:rPr lang="en-US" sz="2400" dirty="0">
                <a:latin typeface="Calibri"/>
                <a:cs typeface="Calibri"/>
              </a:rPr>
              <a:t>1: Search</a:t>
            </a:r>
          </a:p>
          <a:p>
            <a:pPr lvl="1"/>
            <a:r>
              <a:rPr lang="en-US" sz="2000" dirty="0" smtClean="0">
                <a:solidFill>
                  <a:srgbClr val="FF0000"/>
                </a:solidFill>
                <a:latin typeface="Calibri"/>
                <a:cs typeface="Calibri"/>
              </a:rPr>
              <a:t>Due </a:t>
            </a:r>
            <a:r>
              <a:rPr lang="en-US" sz="2000" dirty="0">
                <a:solidFill>
                  <a:srgbClr val="FF0000"/>
                </a:solidFill>
                <a:latin typeface="Calibri"/>
                <a:cs typeface="Calibri"/>
              </a:rPr>
              <a:t>Friday 2/7 at 5pm.</a:t>
            </a:r>
          </a:p>
          <a:p>
            <a:pPr lvl="1"/>
            <a:r>
              <a:rPr lang="en-US" sz="2000" dirty="0" smtClean="0">
                <a:latin typeface="Calibri"/>
                <a:cs typeface="Calibri"/>
              </a:rPr>
              <a:t>Solo or in group of two.  For group of two: both of you need to submit your code into </a:t>
            </a:r>
            <a:r>
              <a:rPr lang="en-US" sz="2000" dirty="0" err="1" smtClean="0">
                <a:latin typeface="Calibri"/>
                <a:cs typeface="Calibri"/>
              </a:rPr>
              <a:t>edX</a:t>
            </a:r>
            <a:r>
              <a:rPr lang="en-US" sz="2000" dirty="0" smtClean="0">
                <a:latin typeface="Calibri"/>
                <a:cs typeface="Calibri"/>
              </a:rPr>
              <a:t>!</a:t>
            </a:r>
            <a:endParaRPr lang="en-US" sz="2000" dirty="0">
              <a:latin typeface="Calibri"/>
              <a:cs typeface="Calibri"/>
            </a:endParaRPr>
          </a:p>
          <a:p>
            <a:pPr lvl="4"/>
            <a:endParaRPr lang="en-US" sz="500" dirty="0" smtClean="0">
              <a:latin typeface="Calibri"/>
              <a:cs typeface="Calibri"/>
            </a:endParaRPr>
          </a:p>
          <a:p>
            <a:pPr eaLnBrk="1" hangingPunct="1"/>
            <a:r>
              <a:rPr lang="en-US" sz="2400" dirty="0" smtClean="0">
                <a:latin typeface="Calibri"/>
                <a:cs typeface="Calibri"/>
              </a:rPr>
              <a:t>Homework 2: CSPs</a:t>
            </a:r>
          </a:p>
          <a:p>
            <a:pPr lvl="1"/>
            <a:r>
              <a:rPr lang="en-US" sz="2000" dirty="0" smtClean="0">
                <a:latin typeface="Calibri"/>
                <a:cs typeface="Calibri"/>
              </a:rPr>
              <a:t>Has been released!  Part I AND Part II </a:t>
            </a:r>
            <a:r>
              <a:rPr lang="en-US" sz="2000" dirty="0" smtClean="0">
                <a:solidFill>
                  <a:srgbClr val="FF0000"/>
                </a:solidFill>
                <a:latin typeface="Calibri"/>
                <a:cs typeface="Calibri"/>
              </a:rPr>
              <a:t>due Monday, </a:t>
            </a:r>
            <a:r>
              <a:rPr lang="en-US" sz="2000" dirty="0">
                <a:solidFill>
                  <a:srgbClr val="FF0000"/>
                </a:solidFill>
                <a:latin typeface="Calibri"/>
                <a:cs typeface="Calibri"/>
              </a:rPr>
              <a:t>2</a:t>
            </a:r>
            <a:r>
              <a:rPr lang="en-US" sz="2000" dirty="0" smtClean="0">
                <a:solidFill>
                  <a:srgbClr val="FF0000"/>
                </a:solidFill>
                <a:latin typeface="Calibri"/>
                <a:cs typeface="Calibri"/>
              </a:rPr>
              <a:t>/10, at 11:59pm.</a:t>
            </a:r>
          </a:p>
          <a:p>
            <a:pPr lvl="1"/>
            <a:r>
              <a:rPr lang="en-US" sz="2000" dirty="0" smtClean="0">
                <a:latin typeface="Calibri"/>
                <a:cs typeface="Calibri"/>
              </a:rPr>
              <a:t>Part I through </a:t>
            </a:r>
            <a:r>
              <a:rPr lang="en-US" sz="2000" dirty="0" err="1" smtClean="0">
                <a:latin typeface="Calibri"/>
                <a:cs typeface="Calibri"/>
              </a:rPr>
              <a:t>edX</a:t>
            </a:r>
            <a:r>
              <a:rPr lang="en-US" sz="2000" dirty="0" smtClean="0">
                <a:latin typeface="Calibri"/>
                <a:cs typeface="Calibri"/>
              </a:rPr>
              <a:t> – online, instant grading, submit as often as you like.</a:t>
            </a:r>
          </a:p>
          <a:p>
            <a:pPr lvl="1"/>
            <a:r>
              <a:rPr lang="en-US" sz="2000" dirty="0" smtClean="0">
                <a:latin typeface="Calibri"/>
                <a:cs typeface="Calibri"/>
              </a:rPr>
              <a:t>Part II through </a:t>
            </a:r>
            <a:r>
              <a:rPr lang="en-US" sz="2000" dirty="0" smtClean="0">
                <a:latin typeface="Calibri"/>
                <a:cs typeface="Calibri"/>
                <a:hlinkClick r:id="rId2"/>
              </a:rPr>
              <a:t>www.pandagrader.com</a:t>
            </a:r>
            <a:r>
              <a:rPr lang="en-US" sz="2000" dirty="0" smtClean="0">
                <a:latin typeface="Calibri"/>
                <a:cs typeface="Calibri"/>
              </a:rPr>
              <a:t> -- submit </a:t>
            </a:r>
            <a:r>
              <a:rPr lang="en-US" sz="2000" dirty="0" err="1" smtClean="0">
                <a:latin typeface="Calibri"/>
                <a:cs typeface="Calibri"/>
              </a:rPr>
              <a:t>pdf</a:t>
            </a:r>
            <a:endParaRPr lang="en-US" sz="500" dirty="0" smtClean="0">
              <a:latin typeface="Calibri"/>
              <a:cs typeface="Calibri"/>
            </a:endParaRPr>
          </a:p>
          <a:p>
            <a:pPr lvl="4"/>
            <a:endParaRPr lang="en-US" sz="500" dirty="0">
              <a:latin typeface="Calibri"/>
              <a:cs typeface="Calibri"/>
            </a:endParaRPr>
          </a:p>
          <a:p>
            <a:r>
              <a:rPr lang="en-US" sz="2400" dirty="0" smtClean="0">
                <a:latin typeface="Calibri"/>
                <a:cs typeface="Calibri"/>
              </a:rPr>
              <a:t>Exam conflicts</a:t>
            </a:r>
          </a:p>
          <a:p>
            <a:pPr lvl="1"/>
            <a:r>
              <a:rPr lang="en-US" sz="2000" dirty="0" smtClean="0">
                <a:latin typeface="Calibri"/>
                <a:cs typeface="Calibri"/>
              </a:rPr>
              <a:t>Midterm dates have been set, see course webpage</a:t>
            </a:r>
          </a:p>
          <a:p>
            <a:pPr lvl="1"/>
            <a:r>
              <a:rPr lang="en-US" sz="2000" dirty="0" smtClean="0">
                <a:latin typeface="Calibri"/>
                <a:cs typeface="Calibri"/>
              </a:rPr>
              <a:t>If you emailed us your conflict by Tuesday, we will get back to you by Friday to let you know whether or not your conflict can be resolved by us (than well it’ll have to happen on the other side)</a:t>
            </a:r>
            <a:endParaRPr lang="en-US" sz="2400" dirty="0" smtClean="0">
              <a:latin typeface="Calibri"/>
              <a:cs typeface="Calibri"/>
            </a:endParaRPr>
          </a:p>
        </p:txBody>
      </p:sp>
    </p:spTree>
    <p:extLst>
      <p:ext uri="{BB962C8B-B14F-4D97-AF65-F5344CB8AC3E}">
        <p14:creationId xmlns:p14="http://schemas.microsoft.com/office/powerpoint/2010/main" val="886866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Zero-Sum Games</a:t>
            </a:r>
            <a:endParaRPr lang="en-US" dirty="0"/>
          </a:p>
        </p:txBody>
      </p:sp>
      <p:sp>
        <p:nvSpPr>
          <p:cNvPr id="8" name="Content Placeholder 7"/>
          <p:cNvSpPr>
            <a:spLocks noGrp="1"/>
          </p:cNvSpPr>
          <p:nvPr>
            <p:ph sz="half" idx="1"/>
          </p:nvPr>
        </p:nvSpPr>
        <p:spPr>
          <a:xfrm>
            <a:off x="457200" y="4191000"/>
            <a:ext cx="5715000" cy="1706564"/>
          </a:xfrm>
        </p:spPr>
        <p:txBody>
          <a:bodyPr/>
          <a:lstStyle/>
          <a:p>
            <a:r>
              <a:rPr lang="en-US" sz="2400" dirty="0" smtClean="0"/>
              <a:t>Zero-Sum Games</a:t>
            </a:r>
          </a:p>
          <a:p>
            <a:pPr lvl="1"/>
            <a:r>
              <a:rPr lang="en-US" sz="2000" dirty="0" smtClean="0"/>
              <a:t>Agents have opposite utilities (values on outcomes)</a:t>
            </a:r>
          </a:p>
          <a:p>
            <a:pPr lvl="1"/>
            <a:r>
              <a:rPr lang="en-US" sz="2000" dirty="0" smtClean="0"/>
              <a:t>Lets us think of a single value that one maximizes and the other minimizes</a:t>
            </a:r>
          </a:p>
          <a:p>
            <a:pPr lvl="1"/>
            <a:r>
              <a:rPr lang="en-US" sz="2000" dirty="0" smtClean="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smtClean="0"/>
              <a:t>General Games</a:t>
            </a:r>
          </a:p>
          <a:p>
            <a:pPr lvl="1"/>
            <a:r>
              <a:rPr lang="en-US" sz="2000" dirty="0" smtClean="0"/>
              <a:t>Agents have independent utilities (values on outcomes)</a:t>
            </a:r>
          </a:p>
          <a:p>
            <a:pPr lvl="1"/>
            <a:r>
              <a:rPr lang="en-US" sz="2000" dirty="0" smtClean="0"/>
              <a:t>Cooperation, indifference, competition, and more are all possible</a:t>
            </a:r>
          </a:p>
          <a:p>
            <a:pPr lvl="1"/>
            <a:r>
              <a:rPr lang="en-US" sz="2000" dirty="0" smtClean="0"/>
              <a:t>More later on non-zero-sum games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Adversarial Search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smtClean="0">
                <a:latin typeface="Calibri" pitchFamily="34" charset="0"/>
              </a:rPr>
              <a:t>2</a:t>
            </a:r>
            <a:endParaRPr lang="en-US" sz="2400" dirty="0">
              <a:latin typeface="Calibri" pitchFamily="34" charset="0"/>
            </a:endParaRP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smtClean="0">
                <a:latin typeface="Calibri" pitchFamily="34" charset="0"/>
              </a:rPr>
              <a:t>0</a:t>
            </a:r>
            <a:endParaRPr lang="en-US" sz="2400" dirty="0">
              <a:latin typeface="Calibri" pitchFamily="34" charset="0"/>
            </a:endParaRP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smtClean="0">
                <a:latin typeface="Calibri" pitchFamily="34" charset="0"/>
              </a:rPr>
              <a:t>2</a:t>
            </a:r>
            <a:endParaRPr lang="en-US" sz="2400" dirty="0">
              <a:latin typeface="Calibri" pitchFamily="34" charset="0"/>
            </a:endParaRP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smtClean="0">
                <a:latin typeface="Calibri" pitchFamily="34" charset="0"/>
              </a:rPr>
              <a:t>6</a:t>
            </a:r>
            <a:endParaRPr lang="en-US" sz="2400" dirty="0">
              <a:latin typeface="Calibri" pitchFamily="34" charset="0"/>
            </a:endParaRP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smtClean="0">
                <a:latin typeface="Calibri" pitchFamily="34" charset="0"/>
              </a:rPr>
              <a:t>4</a:t>
            </a:r>
            <a:endParaRPr lang="en-US" sz="2400" dirty="0">
              <a:latin typeface="Calibri" pitchFamily="34" charset="0"/>
            </a:endParaRP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smtClean="0">
                <a:latin typeface="Calibri" pitchFamily="34" charset="0"/>
              </a:rPr>
              <a:t>6</a:t>
            </a:r>
            <a:endParaRPr lang="en-US" sz="2400" dirty="0">
              <a:latin typeface="Calibri" pitchFamily="34" charset="0"/>
            </a:endParaRP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smtClean="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smtClean="0">
                  <a:latin typeface="Calibri" pitchFamily="34" charset="0"/>
                </a:rPr>
                <a:t>8</a:t>
              </a:r>
              <a:endParaRPr lang="en-US" dirty="0">
                <a:latin typeface="Calibri" pitchFamily="34" charset="0"/>
              </a:endParaRP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smtClean="0">
                  <a:latin typeface="Calibri" pitchFamily="34" charset="0"/>
                </a:rPr>
                <a:t>2</a:t>
              </a:r>
              <a:endParaRPr lang="en-US" dirty="0">
                <a:latin typeface="Calibri" pitchFamily="34" charset="0"/>
              </a:endParaRP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smtClean="0">
                  <a:latin typeface="Calibri" pitchFamily="34" charset="0"/>
                </a:rPr>
                <a:t>0</a:t>
              </a:r>
              <a:endParaRPr lang="en-US" dirty="0">
                <a:latin typeface="Calibri" pitchFamily="34" charset="0"/>
              </a:endParaRP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smtClean="0">
                  <a:latin typeface="Calibri" pitchFamily="34" charset="0"/>
                </a:rPr>
                <a:t>2</a:t>
              </a:r>
              <a:endParaRPr lang="en-US" dirty="0">
                <a:latin typeface="Calibri" pitchFamily="34" charset="0"/>
              </a:endParaRP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smtClean="0">
                  <a:latin typeface="Calibri" pitchFamily="34" charset="0"/>
                </a:rPr>
                <a:t>6</a:t>
              </a:r>
              <a:endParaRPr lang="en-US" dirty="0">
                <a:latin typeface="Calibri" pitchFamily="34" charset="0"/>
              </a:endParaRP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smtClean="0">
                  <a:latin typeface="Calibri" pitchFamily="34" charset="0"/>
                </a:rPr>
                <a:t>4</a:t>
              </a:r>
              <a:endParaRPr lang="en-US" dirty="0">
                <a:latin typeface="Calibri" pitchFamily="34" charset="0"/>
              </a:endParaRP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smtClean="0">
                  <a:latin typeface="Calibri" pitchFamily="34" charset="0"/>
                </a:rPr>
                <a:t>6</a:t>
              </a:r>
              <a:endParaRPr lang="en-US" dirty="0">
                <a:latin typeface="Calibri" pitchFamily="34" charset="0"/>
              </a:endParaRP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smtClean="0">
                  <a:latin typeface="Calibri" pitchFamily="34" charset="0"/>
                </a:rPr>
                <a:t>…</a:t>
              </a:r>
              <a:endParaRPr lang="en-US" dirty="0">
                <a:latin typeface="Calibri" pitchFamily="34" charset="0"/>
              </a:endParaRP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smtClean="0">
                  <a:latin typeface="Calibri" pitchFamily="34" charset="0"/>
                </a:rPr>
                <a:t>…</a:t>
              </a:r>
              <a:endParaRPr lang="en-US" dirty="0">
                <a:latin typeface="Calibri" pitchFamily="34" charset="0"/>
              </a:endParaRP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smtClean="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smtClean="0">
                <a:latin typeface="Calibri" pitchFamily="34" charset="0"/>
              </a:rPr>
              <a:t>Value of a state: The best achievable outcome (utility) from that state</a:t>
            </a:r>
            <a:endParaRPr lang="en-US" sz="2400" dirty="0">
              <a:latin typeface="Calibri" pitchFamily="34" charset="0"/>
            </a:endParaRP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Adversarial Game Trees</a:t>
            </a:r>
            <a:endParaRPr lang="en-US" dirty="0"/>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smtClean="0">
                <a:latin typeface="Calibri" pitchFamily="34" charset="0"/>
              </a:rPr>
              <a:t>-20</a:t>
            </a:r>
            <a:endParaRPr lang="en-US" sz="2400" dirty="0">
              <a:latin typeface="Calibri" pitchFamily="34" charset="0"/>
            </a:endParaRP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smtClean="0">
                <a:latin typeface="Calibri" pitchFamily="34" charset="0"/>
              </a:rPr>
              <a:t>-18</a:t>
            </a:r>
            <a:endParaRPr lang="en-US" sz="2400" dirty="0">
              <a:latin typeface="Calibri" pitchFamily="34" charset="0"/>
            </a:endParaRP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smtClean="0">
                <a:latin typeface="Calibri" pitchFamily="34" charset="0"/>
              </a:rPr>
              <a:t>-5</a:t>
            </a:r>
            <a:endParaRPr lang="en-US" sz="2400" dirty="0">
              <a:latin typeface="Calibri" pitchFamily="34" charset="0"/>
            </a:endParaRP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smtClean="0">
                <a:latin typeface="Calibri" pitchFamily="34" charset="0"/>
              </a:rPr>
              <a:t>-10</a:t>
            </a:r>
            <a:endParaRPr lang="en-US" sz="2400" dirty="0">
              <a:latin typeface="Calibri" pitchFamily="34" charset="0"/>
            </a:endParaRP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smtClean="0">
                <a:latin typeface="Calibri" pitchFamily="34" charset="0"/>
              </a:rPr>
              <a:t>+4</a:t>
            </a:r>
            <a:endParaRPr lang="en-US" sz="2400" dirty="0">
              <a:latin typeface="Calibri" pitchFamily="34" charset="0"/>
            </a:endParaRP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smtClean="0">
                <a:latin typeface="Calibri" pitchFamily="34" charset="0"/>
              </a:rPr>
              <a:t>…</a:t>
            </a:r>
            <a:endParaRPr lang="en-US" sz="2400" dirty="0">
              <a:latin typeface="Calibri" pitchFamily="34" charset="0"/>
            </a:endParaRP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smtClean="0">
                <a:latin typeface="Calibri" pitchFamily="34" charset="0"/>
              </a:rPr>
              <a:t>-20</a:t>
            </a:r>
            <a:endParaRPr lang="en-US" sz="2400" dirty="0">
              <a:latin typeface="Calibri" pitchFamily="34" charset="0"/>
            </a:endParaRP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Minimax</a:t>
            </a:r>
            <a:r>
              <a:rPr lang="en-US" dirty="0" smtClean="0"/>
              <a:t> Values</a:t>
            </a:r>
            <a:endParaRPr lang="en-US" dirty="0"/>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smtClean="0">
                  <a:latin typeface="Calibri" pitchFamily="34" charset="0"/>
                </a:rPr>
                <a:t>-10</a:t>
              </a:r>
              <a:endParaRPr lang="en-US" sz="2400" dirty="0">
                <a:latin typeface="Calibri" pitchFamily="34" charset="0"/>
              </a:endParaRP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smtClean="0">
                  <a:latin typeface="Calibri" pitchFamily="34" charset="0"/>
                </a:rPr>
                <a:t>-5</a:t>
              </a:r>
              <a:endParaRPr lang="en-US" sz="2400" dirty="0">
                <a:latin typeface="Calibri" pitchFamily="34" charset="0"/>
              </a:endParaRP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smtClean="0">
                  <a:latin typeface="Calibri" pitchFamily="34" charset="0"/>
                </a:rPr>
                <a:t>-8</a:t>
              </a:r>
              <a:endParaRPr lang="en-US" sz="2400" dirty="0">
                <a:latin typeface="Calibri" pitchFamily="34" charset="0"/>
              </a:endParaRP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smtClean="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smtClean="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smtClean="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t>Tic-</a:t>
            </a:r>
            <a:r>
              <a:rPr lang="en-US" dirty="0" err="1" smtClean="0"/>
              <a:t>Tac</a:t>
            </a:r>
            <a:r>
              <a:rPr lang="en-US" dirty="0" smtClean="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Adversarial Search (</a:t>
            </a:r>
            <a:r>
              <a:rPr lang="en-US" dirty="0" err="1" smtClean="0"/>
              <a:t>Minimax</a:t>
            </a:r>
            <a:r>
              <a:rPr lang="en-US" dirty="0" smtClean="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smtClean="0"/>
              <a:t>Deterministic, zero-sum games:</a:t>
            </a:r>
          </a:p>
          <a:p>
            <a:pPr lvl="1" eaLnBrk="1" hangingPunct="1"/>
            <a:r>
              <a:rPr lang="en-US" sz="2200" dirty="0" smtClean="0"/>
              <a:t>Tic-tac-toe, chess, checkers</a:t>
            </a:r>
          </a:p>
          <a:p>
            <a:pPr lvl="1" eaLnBrk="1" hangingPunct="1"/>
            <a:r>
              <a:rPr lang="en-US" sz="2200" dirty="0" smtClean="0"/>
              <a:t>One player maximizes result</a:t>
            </a:r>
          </a:p>
          <a:p>
            <a:pPr lvl="1" eaLnBrk="1" hangingPunct="1"/>
            <a:r>
              <a:rPr lang="en-US" sz="2200" dirty="0" smtClean="0"/>
              <a:t>The other minimizes result</a:t>
            </a:r>
          </a:p>
          <a:p>
            <a:pPr lvl="1" eaLnBrk="1" hangingPunct="1"/>
            <a:endParaRPr lang="en-US" sz="2200" dirty="0" smtClean="0"/>
          </a:p>
          <a:p>
            <a:pPr eaLnBrk="1" hangingPunct="1"/>
            <a:r>
              <a:rPr lang="en-US" sz="2200" dirty="0" err="1" smtClean="0"/>
              <a:t>Minimax</a:t>
            </a:r>
            <a:r>
              <a:rPr lang="en-US" sz="2200" dirty="0" smtClean="0"/>
              <a:t> search:</a:t>
            </a:r>
          </a:p>
          <a:p>
            <a:pPr lvl="1" eaLnBrk="1" hangingPunct="1"/>
            <a:r>
              <a:rPr lang="en-US" sz="2200" dirty="0" smtClean="0"/>
              <a:t>A state-space search tree</a:t>
            </a:r>
          </a:p>
          <a:p>
            <a:pPr lvl="1" eaLnBrk="1" hangingPunct="1"/>
            <a:r>
              <a:rPr lang="en-US" sz="2200" dirty="0" smtClean="0"/>
              <a:t>Players alternate turns</a:t>
            </a:r>
          </a:p>
          <a:p>
            <a:pPr lvl="1" eaLnBrk="1" hangingPunct="1"/>
            <a:r>
              <a:rPr lang="en-US" sz="2200" dirty="0" smtClean="0"/>
              <a:t>Compute each node’s </a:t>
            </a:r>
            <a:r>
              <a:rPr lang="en-US" sz="2200" dirty="0" err="1" smtClean="0">
                <a:solidFill>
                  <a:srgbClr val="CC0000"/>
                </a:solidFill>
              </a:rPr>
              <a:t>minimax</a:t>
            </a:r>
            <a:r>
              <a:rPr lang="en-US" sz="2200" dirty="0" smtClean="0">
                <a:solidFill>
                  <a:srgbClr val="CC0000"/>
                </a:solidFill>
              </a:rPr>
              <a:t> value: </a:t>
            </a:r>
            <a:r>
              <a:rPr lang="en-US" sz="2200" dirty="0" smtClean="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smtClean="0"/>
              <a:t>Minimax</a:t>
            </a:r>
            <a:r>
              <a:rPr lang="en-US" dirty="0" smtClean="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lang="en-US" sz="2400" kern="0" dirty="0" smtClean="0">
                <a:latin typeface="Times New Roman" pitchFamily="18" charset="0"/>
                <a:cs typeface="Times New Roman" pitchFamily="18" charset="0"/>
              </a:rPr>
              <a:t>+</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smtClean="0">
                <a:latin typeface="Calibri" pitchFamily="34" charset="0"/>
              </a:rPr>
              <a:t>v = min(v, </a:t>
            </a:r>
            <a:r>
              <a:rPr kumimoji="0" lang="en-US" sz="2400" b="0" i="0" u="none" strike="noStrike" kern="0" cap="none" spc="0" normalizeH="0" baseline="0" noProof="0" dirty="0" smtClean="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smtClean="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smtClean="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v = max(v, </a:t>
            </a:r>
            <a:r>
              <a:rPr kumimoji="0" lang="en-US" sz="2400" b="0" i="0" u="none" strike="noStrike" kern="0" cap="none" spc="0" normalizeH="0" baseline="0" noProof="0" dirty="0" smtClean="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smtClean="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smtClean="0"/>
              <a:t>Minimax</a:t>
            </a:r>
            <a:r>
              <a:rPr lang="en-US" dirty="0" smtClean="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smtClean="0"/>
          </a:p>
          <a:p>
            <a:pPr>
              <a:lnSpc>
                <a:spcPct val="80000"/>
              </a:lnSpc>
              <a:spcBef>
                <a:spcPts val="1200"/>
              </a:spcBef>
              <a:buFont typeface="Wingdings" pitchFamily="2" charset="2"/>
              <a:buNone/>
            </a:pPr>
            <a:r>
              <a:rPr lang="en-US" sz="2400" dirty="0" smtClean="0">
                <a:solidFill>
                  <a:srgbClr val="7030A0"/>
                </a:solidFill>
              </a:rPr>
              <a:t>def value(state):</a:t>
            </a:r>
          </a:p>
          <a:p>
            <a:pPr lvl="1">
              <a:lnSpc>
                <a:spcPct val="80000"/>
              </a:lnSpc>
              <a:buFont typeface="Wingdings" pitchFamily="2" charset="2"/>
              <a:buNone/>
            </a:pPr>
            <a:r>
              <a:rPr lang="en-US" sz="2400" dirty="0" smtClean="0"/>
              <a:t>if the state is a terminal state: return the state’s utility</a:t>
            </a:r>
          </a:p>
          <a:p>
            <a:pPr lvl="1">
              <a:lnSpc>
                <a:spcPct val="80000"/>
              </a:lnSpc>
              <a:buFont typeface="Wingdings" pitchFamily="2" charset="2"/>
              <a:buNone/>
            </a:pPr>
            <a:r>
              <a:rPr lang="en-US" sz="2400" dirty="0" smtClean="0"/>
              <a:t>if the next agent is </a:t>
            </a:r>
            <a:r>
              <a:rPr lang="en-US" sz="2400" dirty="0" smtClean="0">
                <a:solidFill>
                  <a:srgbClr val="0070C0"/>
                </a:solidFill>
              </a:rPr>
              <a:t>MAX</a:t>
            </a:r>
            <a:r>
              <a:rPr lang="en-US" sz="2400" dirty="0" smtClean="0"/>
              <a:t>: return </a:t>
            </a:r>
            <a:r>
              <a:rPr lang="en-US" sz="2400" dirty="0" smtClean="0">
                <a:solidFill>
                  <a:srgbClr val="0070C0"/>
                </a:solidFill>
              </a:rPr>
              <a:t>max-value(state)</a:t>
            </a:r>
          </a:p>
          <a:p>
            <a:pPr lvl="1">
              <a:lnSpc>
                <a:spcPct val="80000"/>
              </a:lnSpc>
              <a:buFont typeface="Wingdings" pitchFamily="2" charset="2"/>
              <a:buNone/>
            </a:pPr>
            <a:r>
              <a:rPr lang="en-US" sz="2400" dirty="0" smtClean="0"/>
              <a:t>if the next agent is </a:t>
            </a:r>
            <a:r>
              <a:rPr lang="en-US" sz="2400" dirty="0" smtClean="0">
                <a:solidFill>
                  <a:srgbClr val="C00000"/>
                </a:solidFill>
              </a:rPr>
              <a:t>MIN</a:t>
            </a:r>
            <a:r>
              <a:rPr lang="en-US" sz="2400" dirty="0" smtClean="0"/>
              <a:t>: return </a:t>
            </a:r>
            <a:r>
              <a:rPr lang="en-US" sz="2400" dirty="0" smtClean="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smtClean="0">
                <a:latin typeface="Calibri" pitchFamily="34" charset="0"/>
              </a:rPr>
              <a:t>initialize v = </a:t>
            </a:r>
            <a:r>
              <a:rPr lang="en-US" sz="2400" kern="0" dirty="0" smtClean="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smtClean="0">
                <a:latin typeface="Calibri" pitchFamily="34" charset="0"/>
              </a:rPr>
              <a:t>for each successor of state:</a:t>
            </a:r>
          </a:p>
          <a:p>
            <a:pPr marL="1142942" lvl="2" indent="-228589">
              <a:lnSpc>
                <a:spcPct val="80000"/>
              </a:lnSpc>
              <a:spcBef>
                <a:spcPct val="20000"/>
              </a:spcBef>
              <a:buClr>
                <a:schemeClr val="accent2"/>
              </a:buClr>
              <a:defRPr/>
            </a:pPr>
            <a:r>
              <a:rPr lang="en-US" sz="2400" kern="0" dirty="0" smtClean="0">
                <a:latin typeface="Calibri" pitchFamily="34" charset="0"/>
              </a:rPr>
              <a:t>v = min(v, </a:t>
            </a:r>
            <a:r>
              <a:rPr lang="en-US" sz="2400" kern="0" dirty="0" smtClean="0">
                <a:solidFill>
                  <a:srgbClr val="7030A0"/>
                </a:solidFill>
                <a:latin typeface="Calibri" pitchFamily="34" charset="0"/>
              </a:rPr>
              <a:t>value(successor)</a:t>
            </a:r>
            <a:r>
              <a:rPr lang="en-US" sz="2400" kern="0" dirty="0" smtClean="0">
                <a:latin typeface="Calibri" pitchFamily="34" charset="0"/>
              </a:rPr>
              <a:t>)</a:t>
            </a:r>
          </a:p>
          <a:p>
            <a:pPr marL="742913" lvl="1" indent="-285737">
              <a:lnSpc>
                <a:spcPct val="80000"/>
              </a:lnSpc>
              <a:spcBef>
                <a:spcPct val="20000"/>
              </a:spcBef>
              <a:buClr>
                <a:schemeClr val="tx1"/>
              </a:buClr>
              <a:defRPr/>
            </a:pPr>
            <a:r>
              <a:rPr lang="en-US" sz="2400" kern="0" dirty="0" smtClean="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smtClean="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smtClean="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smtClean="0">
                <a:latin typeface="Calibri" pitchFamily="34" charset="0"/>
              </a:rPr>
              <a:t>initialize v = </a:t>
            </a:r>
            <a:r>
              <a:rPr lang="en-US" sz="2400" kern="0" dirty="0" smtClean="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smtClean="0">
                <a:latin typeface="Calibri" pitchFamily="34" charset="0"/>
              </a:rPr>
              <a:t>for each successor of state:</a:t>
            </a:r>
          </a:p>
          <a:p>
            <a:pPr marL="1142942" lvl="2" indent="-228589">
              <a:lnSpc>
                <a:spcPct val="80000"/>
              </a:lnSpc>
              <a:spcBef>
                <a:spcPct val="20000"/>
              </a:spcBef>
              <a:buClr>
                <a:schemeClr val="accent2"/>
              </a:buClr>
              <a:defRPr/>
            </a:pPr>
            <a:r>
              <a:rPr lang="en-US" sz="2400" kern="0" dirty="0" smtClean="0">
                <a:latin typeface="Calibri" pitchFamily="34" charset="0"/>
              </a:rPr>
              <a:t>v = max(v, </a:t>
            </a:r>
            <a:r>
              <a:rPr lang="en-US" sz="2400" kern="0" dirty="0" smtClean="0">
                <a:solidFill>
                  <a:srgbClr val="7030A0"/>
                </a:solidFill>
                <a:latin typeface="Calibri" pitchFamily="34" charset="0"/>
              </a:rPr>
              <a:t>value(successor)</a:t>
            </a:r>
            <a:r>
              <a:rPr lang="en-US" sz="2400" kern="0" dirty="0" smtClean="0">
                <a:latin typeface="Calibri" pitchFamily="34" charset="0"/>
              </a:rPr>
              <a:t>)</a:t>
            </a:r>
          </a:p>
          <a:p>
            <a:pPr marL="742913" lvl="1" indent="-285737">
              <a:lnSpc>
                <a:spcPct val="80000"/>
              </a:lnSpc>
              <a:spcBef>
                <a:spcPct val="20000"/>
              </a:spcBef>
              <a:buClr>
                <a:schemeClr val="tx1"/>
              </a:buClr>
              <a:defRPr/>
            </a:pPr>
            <a:r>
              <a:rPr lang="en-US" sz="2400" kern="0" dirty="0" smtClean="0">
                <a:latin typeface="Calibri" pitchFamily="34" charset="0"/>
              </a:rPr>
              <a:t>return v</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t>Announcements</a:t>
            </a:r>
          </a:p>
        </p:txBody>
      </p:sp>
      <p:sp>
        <p:nvSpPr>
          <p:cNvPr id="6147" name="Rectangle 3"/>
          <p:cNvSpPr>
            <a:spLocks noGrp="1" noChangeArrowheads="1"/>
          </p:cNvSpPr>
          <p:nvPr>
            <p:ph idx="1"/>
          </p:nvPr>
        </p:nvSpPr>
        <p:spPr>
          <a:xfrm>
            <a:off x="1828800" y="1295400"/>
            <a:ext cx="9067800" cy="5562600"/>
          </a:xfrm>
        </p:spPr>
        <p:txBody>
          <a:bodyPr/>
          <a:lstStyle/>
          <a:p>
            <a:pPr lvl="3"/>
            <a:endParaRPr lang="en-US" sz="500" dirty="0" smtClean="0"/>
          </a:p>
          <a:p>
            <a:pPr lvl="3"/>
            <a:endParaRPr lang="en-US" sz="500" dirty="0" smtClean="0"/>
          </a:p>
          <a:p>
            <a:pPr eaLnBrk="1" hangingPunct="1"/>
            <a:r>
              <a:rPr lang="en-US" sz="2400" dirty="0" smtClean="0"/>
              <a:t>Sections</a:t>
            </a:r>
          </a:p>
          <a:p>
            <a:pPr lvl="1"/>
            <a:r>
              <a:rPr lang="en-US" sz="2000" dirty="0" smtClean="0"/>
              <a:t>You can go to any, but have priority in your own.</a:t>
            </a:r>
          </a:p>
          <a:p>
            <a:pPr lvl="1"/>
            <a:endParaRPr lang="en-US" sz="2000" dirty="0"/>
          </a:p>
          <a:p>
            <a:pPr lvl="1"/>
            <a:r>
              <a:rPr lang="en-US" sz="2000" dirty="0" smtClean="0"/>
              <a:t>101 </a:t>
            </a:r>
            <a:r>
              <a:rPr lang="en-US" sz="2000" dirty="0" err="1" smtClean="0"/>
              <a:t>Th</a:t>
            </a:r>
            <a:r>
              <a:rPr lang="en-US" sz="2000" dirty="0" smtClean="0"/>
              <a:t> 2-3  John S. / Anna 	55</a:t>
            </a:r>
          </a:p>
          <a:p>
            <a:pPr lvl="1"/>
            <a:r>
              <a:rPr lang="en-US" sz="2000" dirty="0" smtClean="0"/>
              <a:t>102 </a:t>
            </a:r>
            <a:r>
              <a:rPr lang="en-US" sz="2000" dirty="0" err="1" smtClean="0"/>
              <a:t>Th</a:t>
            </a:r>
            <a:r>
              <a:rPr lang="en-US" sz="2000" dirty="0" smtClean="0"/>
              <a:t> 4-5 John D. / James	40</a:t>
            </a:r>
          </a:p>
          <a:p>
            <a:pPr lvl="1"/>
            <a:r>
              <a:rPr lang="en-US" sz="2000" dirty="0" smtClean="0"/>
              <a:t>103 </a:t>
            </a:r>
            <a:r>
              <a:rPr lang="en-US" sz="2000" dirty="0" err="1" smtClean="0"/>
              <a:t>Th</a:t>
            </a:r>
            <a:r>
              <a:rPr lang="en-US" sz="2000" dirty="0" smtClean="0"/>
              <a:t> 5-6 Peter		20</a:t>
            </a:r>
          </a:p>
          <a:p>
            <a:pPr lvl="1"/>
            <a:r>
              <a:rPr lang="en-US" sz="2000" dirty="0" smtClean="0"/>
              <a:t>104 </a:t>
            </a:r>
            <a:r>
              <a:rPr lang="en-US" sz="2000" dirty="0" err="1" smtClean="0"/>
              <a:t>Th</a:t>
            </a:r>
            <a:r>
              <a:rPr lang="en-US" sz="2000" dirty="0" smtClean="0"/>
              <a:t> 6-7 </a:t>
            </a:r>
            <a:r>
              <a:rPr lang="en-US" sz="2000" dirty="0" err="1" smtClean="0"/>
              <a:t>Abhishek</a:t>
            </a:r>
            <a:r>
              <a:rPr lang="en-US" sz="2000" dirty="0" smtClean="0"/>
              <a:t>	10</a:t>
            </a:r>
          </a:p>
          <a:p>
            <a:pPr lvl="1"/>
            <a:r>
              <a:rPr lang="en-US" sz="2000" dirty="0" smtClean="0"/>
              <a:t>105 </a:t>
            </a:r>
            <a:r>
              <a:rPr lang="en-US" sz="2000" dirty="0" err="1" smtClean="0"/>
              <a:t>Fr</a:t>
            </a:r>
            <a:r>
              <a:rPr lang="en-US" sz="2000" dirty="0" smtClean="0"/>
              <a:t> 9-10 </a:t>
            </a:r>
            <a:r>
              <a:rPr lang="en-US" sz="2000" dirty="0" err="1" smtClean="0"/>
              <a:t>Ankush</a:t>
            </a:r>
            <a:r>
              <a:rPr lang="en-US" sz="2000" dirty="0" smtClean="0"/>
              <a:t>		25</a:t>
            </a:r>
          </a:p>
          <a:p>
            <a:pPr lvl="1"/>
            <a:r>
              <a:rPr lang="en-US" sz="2000" dirty="0" smtClean="0"/>
              <a:t>106 </a:t>
            </a:r>
            <a:r>
              <a:rPr lang="en-US" sz="2000" dirty="0" err="1" smtClean="0"/>
              <a:t>Fr</a:t>
            </a:r>
            <a:r>
              <a:rPr lang="en-US" sz="2000" dirty="0" smtClean="0"/>
              <a:t> 10-11 </a:t>
            </a:r>
            <a:r>
              <a:rPr lang="en-US" sz="2000" dirty="0" err="1" smtClean="0"/>
              <a:t>Teodor</a:t>
            </a:r>
            <a:r>
              <a:rPr lang="en-US" sz="2000" dirty="0" smtClean="0"/>
              <a:t>/Michael 25</a:t>
            </a:r>
          </a:p>
          <a:p>
            <a:pPr lvl="1"/>
            <a:r>
              <a:rPr lang="en-US" sz="2000" dirty="0" smtClean="0"/>
              <a:t>107 </a:t>
            </a:r>
            <a:r>
              <a:rPr lang="en-US" sz="2000" dirty="0" err="1" smtClean="0"/>
              <a:t>Fr</a:t>
            </a:r>
            <a:r>
              <a:rPr lang="en-US" sz="2000" dirty="0" smtClean="0"/>
              <a:t> 11-noon </a:t>
            </a:r>
            <a:r>
              <a:rPr lang="en-US" sz="2000" dirty="0" err="1" smtClean="0"/>
              <a:t>Teodor</a:t>
            </a:r>
            <a:r>
              <a:rPr lang="en-US" sz="2000" dirty="0" smtClean="0"/>
              <a:t>/Michael 25</a:t>
            </a:r>
          </a:p>
          <a:p>
            <a:pPr lvl="1"/>
            <a:r>
              <a:rPr lang="en-US" sz="2000" dirty="0" smtClean="0"/>
              <a:t>108 </a:t>
            </a:r>
            <a:r>
              <a:rPr lang="en-US" sz="2000" dirty="0" err="1" smtClean="0"/>
              <a:t>Fr</a:t>
            </a:r>
            <a:r>
              <a:rPr lang="en-US" sz="2000" dirty="0" smtClean="0"/>
              <a:t> noon-1 Kevin/Alvin	40</a:t>
            </a:r>
          </a:p>
        </p:txBody>
      </p:sp>
    </p:spTree>
    <p:extLst>
      <p:ext uri="{BB962C8B-B14F-4D97-AF65-F5344CB8AC3E}">
        <p14:creationId xmlns:p14="http://schemas.microsoft.com/office/powerpoint/2010/main" val="1631186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Minimax</a:t>
            </a:r>
            <a:r>
              <a:rPr lang="en-US" dirty="0" smtClean="0"/>
              <a:t> Efficiency</a:t>
            </a:r>
            <a:endParaRPr lang="en-US" dirty="0"/>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smtClean="0">
                <a:solidFill>
                  <a:srgbClr val="333399"/>
                </a:solidFill>
              </a:rPr>
              <a:t>How efficient is </a:t>
            </a:r>
            <a:r>
              <a:rPr lang="en-US" sz="2800" dirty="0" err="1" smtClean="0">
                <a:solidFill>
                  <a:srgbClr val="333399"/>
                </a:solidFill>
              </a:rPr>
              <a:t>minimax</a:t>
            </a:r>
            <a:r>
              <a:rPr lang="en-US" sz="2800" dirty="0" smtClean="0">
                <a:solidFill>
                  <a:srgbClr val="333399"/>
                </a:solidFill>
              </a:rPr>
              <a:t>?</a:t>
            </a:r>
          </a:p>
          <a:p>
            <a:pPr lvl="1">
              <a:lnSpc>
                <a:spcPct val="90000"/>
              </a:lnSpc>
              <a:buClr>
                <a:srgbClr val="333399"/>
              </a:buClr>
            </a:pPr>
            <a:r>
              <a:rPr lang="en-US" sz="2400" dirty="0" smtClean="0"/>
              <a:t>Just like (exhaustive) DFS</a:t>
            </a:r>
          </a:p>
          <a:p>
            <a:pPr lvl="1">
              <a:lnSpc>
                <a:spcPct val="90000"/>
              </a:lnSpc>
              <a:buClr>
                <a:srgbClr val="000000"/>
              </a:buClr>
            </a:pPr>
            <a:r>
              <a:rPr lang="en-US" sz="2400" dirty="0" smtClean="0">
                <a:solidFill>
                  <a:srgbClr val="000000"/>
                </a:solidFill>
                <a:ea typeface="+mn-ea"/>
                <a:cs typeface="+mn-cs"/>
              </a:rPr>
              <a:t>Time: O(</a:t>
            </a:r>
            <a:r>
              <a:rPr lang="en-US" sz="2400" dirty="0" err="1" smtClean="0">
                <a:solidFill>
                  <a:srgbClr val="000000"/>
                </a:solidFill>
                <a:ea typeface="+mn-ea"/>
                <a:cs typeface="+mn-cs"/>
              </a:rPr>
              <a:t>b</a:t>
            </a:r>
            <a:r>
              <a:rPr lang="en-US" sz="2400" baseline="30000" dirty="0" err="1" smtClean="0">
                <a:solidFill>
                  <a:srgbClr val="000000"/>
                </a:solidFill>
                <a:ea typeface="+mn-ea"/>
                <a:cs typeface="+mn-cs"/>
              </a:rPr>
              <a:t>m</a:t>
            </a:r>
            <a:r>
              <a:rPr lang="en-US" sz="2400" dirty="0" smtClean="0">
                <a:solidFill>
                  <a:srgbClr val="000000"/>
                </a:solidFill>
                <a:ea typeface="+mn-ea"/>
                <a:cs typeface="+mn-cs"/>
              </a:rPr>
              <a:t>)</a:t>
            </a:r>
          </a:p>
          <a:p>
            <a:pPr lvl="1">
              <a:lnSpc>
                <a:spcPct val="90000"/>
              </a:lnSpc>
              <a:buClr>
                <a:srgbClr val="000000"/>
              </a:buClr>
            </a:pPr>
            <a:r>
              <a:rPr lang="en-US" sz="2400" dirty="0" smtClean="0">
                <a:solidFill>
                  <a:srgbClr val="000000"/>
                </a:solidFill>
                <a:ea typeface="+mn-ea"/>
                <a:cs typeface="+mn-cs"/>
              </a:rPr>
              <a:t>Space: O(</a:t>
            </a:r>
            <a:r>
              <a:rPr lang="en-US" sz="2400" dirty="0" err="1" smtClean="0">
                <a:solidFill>
                  <a:srgbClr val="000000"/>
                </a:solidFill>
                <a:ea typeface="+mn-ea"/>
                <a:cs typeface="+mn-cs"/>
              </a:rPr>
              <a:t>bm</a:t>
            </a:r>
            <a:r>
              <a:rPr lang="en-US" sz="2400" dirty="0" smtClean="0">
                <a:solidFill>
                  <a:srgbClr val="000000"/>
                </a:solidFill>
                <a:ea typeface="+mn-ea"/>
                <a:cs typeface="+mn-cs"/>
              </a:rPr>
              <a:t>)</a:t>
            </a:r>
          </a:p>
          <a:p>
            <a:pPr lvl="0">
              <a:lnSpc>
                <a:spcPct val="90000"/>
              </a:lnSpc>
              <a:buClr>
                <a:srgbClr val="333399"/>
              </a:buClr>
            </a:pPr>
            <a:endParaRPr lang="en-US" sz="2800" dirty="0" smtClean="0">
              <a:solidFill>
                <a:srgbClr val="333399"/>
              </a:solidFill>
            </a:endParaRPr>
          </a:p>
          <a:p>
            <a:pPr lvl="0">
              <a:lnSpc>
                <a:spcPct val="90000"/>
              </a:lnSpc>
              <a:buClr>
                <a:srgbClr val="333399"/>
              </a:buClr>
            </a:pPr>
            <a:r>
              <a:rPr lang="en-US" sz="2800" dirty="0" smtClean="0">
                <a:solidFill>
                  <a:srgbClr val="333399"/>
                </a:solidFill>
              </a:rPr>
              <a:t>Example: For </a:t>
            </a:r>
            <a:r>
              <a:rPr lang="en-US" sz="2800" kern="1200" dirty="0" smtClean="0">
                <a:solidFill>
                  <a:srgbClr val="333399"/>
                </a:solidFill>
              </a:rPr>
              <a:t>chess, b </a:t>
            </a:r>
            <a:r>
              <a:rPr lang="en-US" sz="2800" kern="1200" dirty="0" smtClean="0">
                <a:solidFill>
                  <a:srgbClr val="333399"/>
                </a:solidFill>
                <a:sym typeface="Symbol" pitchFamily="18" charset="2"/>
              </a:rPr>
              <a:t> 35, m  100</a:t>
            </a:r>
            <a:endParaRPr lang="en-US" sz="2800" dirty="0" smtClean="0">
              <a:solidFill>
                <a:srgbClr val="333399"/>
              </a:solidFill>
            </a:endParaRPr>
          </a:p>
          <a:p>
            <a:pPr marL="800082" lvl="1" indent="-342882">
              <a:lnSpc>
                <a:spcPct val="90000"/>
              </a:lnSpc>
              <a:buClrTx/>
            </a:pPr>
            <a:r>
              <a:rPr lang="en-US" sz="2400" dirty="0" smtClean="0">
                <a:solidFill>
                  <a:srgbClr val="000000"/>
                </a:solidFill>
                <a:ea typeface="+mn-ea"/>
                <a:cs typeface="+mn-cs"/>
              </a:rPr>
              <a:t>Exact solution is completely infeasible</a:t>
            </a:r>
          </a:p>
          <a:p>
            <a:pPr marL="800082" lvl="1" indent="-342882">
              <a:lnSpc>
                <a:spcPct val="90000"/>
              </a:lnSpc>
              <a:buClrTx/>
            </a:pPr>
            <a:r>
              <a:rPr lang="en-US" sz="2400" dirty="0" smtClean="0">
                <a:solidFill>
                  <a:srgbClr val="000000"/>
                </a:solidFill>
                <a:ea typeface="+mn-ea"/>
                <a:cs typeface="+mn-cs"/>
              </a:rPr>
              <a:t>But, do we need to explore the whole tree?</a:t>
            </a:r>
          </a:p>
          <a:p>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smtClean="0"/>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smtClean="0"/>
              <a:t>Optimal against a perfect player.  Otherwise?</a:t>
            </a:r>
          </a:p>
          <a:p>
            <a:pPr algn="ctr" eaLnBrk="1" hangingPunct="1">
              <a:lnSpc>
                <a:spcPct val="90000"/>
              </a:lnSpc>
            </a:pPr>
            <a:endParaRPr lang="en-US" sz="2800" dirty="0" smtClean="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min </a:t>
            </a:r>
            <a:r>
              <a:rPr lang="en-US" dirty="0" err="1" smtClean="0">
                <a:solidFill>
                  <a:srgbClr val="CC0000"/>
                </a:solidFill>
                <a:latin typeface="Calibri" pitchFamily="34" charset="0"/>
              </a:rPr>
              <a:t>vs</a:t>
            </a:r>
            <a:r>
              <a:rPr lang="en-US" dirty="0" smtClean="0">
                <a:solidFill>
                  <a:srgbClr val="CC0000"/>
                </a:solidFill>
                <a:latin typeface="Calibri" pitchFamily="34" charset="0"/>
              </a:rPr>
              <a:t> </a:t>
            </a:r>
            <a:r>
              <a:rPr lang="en-US" dirty="0" err="1" smtClean="0">
                <a:solidFill>
                  <a:srgbClr val="CC0000"/>
                </a:solidFill>
                <a:latin typeface="Calibri" pitchFamily="34" charset="0"/>
              </a:rPr>
              <a:t>exp</a:t>
            </a:r>
            <a:r>
              <a:rPr lang="en-US" dirty="0" smtClean="0">
                <a:solidFill>
                  <a:srgbClr val="CC0000"/>
                </a:solidFill>
                <a:latin typeface="Calibri" pitchFamily="34" charset="0"/>
              </a:rPr>
              <a:t> (L6D2, L6D3)]</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Min vs. </a:t>
            </a:r>
            <a:r>
              <a:rPr lang="en-US" dirty="0" err="1" smtClean="0"/>
              <a:t>Exp</a:t>
            </a:r>
            <a:r>
              <a:rPr lang="en-US" dirty="0" smtClean="0"/>
              <a:t> (Min)</a:t>
            </a:r>
            <a:endParaRPr lang="en-US" dirty="0"/>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Min vs. </a:t>
            </a:r>
            <a:r>
              <a:rPr lang="en-US" dirty="0" err="1" smtClean="0"/>
              <a:t>Exp</a:t>
            </a:r>
            <a:r>
              <a:rPr lang="en-US" dirty="0" smtClean="0"/>
              <a:t> (</a:t>
            </a:r>
            <a:r>
              <a:rPr lang="en-US" dirty="0" err="1" smtClean="0"/>
              <a:t>Exp</a:t>
            </a:r>
            <a:r>
              <a:rPr lang="en-US" dirty="0" smtClean="0"/>
              <a:t>)</a:t>
            </a:r>
            <a:endParaRPr lang="en-US" dirty="0"/>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Resource Limits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smtClean="0"/>
              <a:t>Problem: In realistic games, cannot search to leaves!</a:t>
            </a:r>
          </a:p>
          <a:p>
            <a:pPr lvl="1" eaLnBrk="1" hangingPunct="1">
              <a:lnSpc>
                <a:spcPct val="80000"/>
              </a:lnSpc>
            </a:pPr>
            <a:endParaRPr lang="en-US" sz="1400" dirty="0" smtClean="0"/>
          </a:p>
          <a:p>
            <a:pPr eaLnBrk="1" hangingPunct="1">
              <a:lnSpc>
                <a:spcPct val="80000"/>
              </a:lnSpc>
            </a:pPr>
            <a:r>
              <a:rPr lang="en-US" sz="2400" dirty="0" smtClean="0"/>
              <a:t>Solution: Depth-limited search</a:t>
            </a:r>
          </a:p>
          <a:p>
            <a:pPr lvl="1" eaLnBrk="1" hangingPunct="1">
              <a:lnSpc>
                <a:spcPct val="80000"/>
              </a:lnSpc>
            </a:pPr>
            <a:r>
              <a:rPr lang="en-US" sz="2000" dirty="0" smtClean="0"/>
              <a:t>Instead, search only to a limited depth in the tree</a:t>
            </a:r>
          </a:p>
          <a:p>
            <a:pPr lvl="1" eaLnBrk="1" hangingPunct="1">
              <a:lnSpc>
                <a:spcPct val="80000"/>
              </a:lnSpc>
            </a:pPr>
            <a:r>
              <a:rPr lang="en-US" sz="2000" dirty="0" smtClean="0"/>
              <a:t>Replace terminal utilities with an evaluation function for non-terminal positions</a:t>
            </a:r>
          </a:p>
          <a:p>
            <a:pPr lvl="1" eaLnBrk="1" hangingPunct="1">
              <a:lnSpc>
                <a:spcPct val="80000"/>
              </a:lnSpc>
            </a:pPr>
            <a:endParaRPr lang="en-US" sz="1400" dirty="0" smtClean="0"/>
          </a:p>
          <a:p>
            <a:pPr eaLnBrk="1" hangingPunct="1">
              <a:lnSpc>
                <a:spcPct val="80000"/>
              </a:lnSpc>
            </a:pPr>
            <a:r>
              <a:rPr lang="en-US" sz="2400" dirty="0" smtClean="0"/>
              <a:t>Example:</a:t>
            </a:r>
          </a:p>
          <a:p>
            <a:pPr lvl="1" eaLnBrk="1" hangingPunct="1">
              <a:lnSpc>
                <a:spcPct val="80000"/>
              </a:lnSpc>
            </a:pPr>
            <a:r>
              <a:rPr lang="en-US" sz="2000" dirty="0" smtClean="0"/>
              <a:t>Suppose we have 100 seconds, can explore 10K nodes / sec</a:t>
            </a:r>
          </a:p>
          <a:p>
            <a:pPr lvl="1" eaLnBrk="1" hangingPunct="1">
              <a:lnSpc>
                <a:spcPct val="80000"/>
              </a:lnSpc>
            </a:pPr>
            <a:r>
              <a:rPr lang="en-US" sz="2000" dirty="0" smtClean="0"/>
              <a:t>So can check 1M nodes per move</a:t>
            </a:r>
          </a:p>
          <a:p>
            <a:pPr lvl="1" eaLnBrk="1" hangingPunct="1">
              <a:lnSpc>
                <a:spcPct val="80000"/>
              </a:lnSpc>
            </a:pPr>
            <a:r>
              <a:rPr lang="en-US" sz="2000" dirty="0" smtClean="0">
                <a:sym typeface="Symbol" pitchFamily="18" charset="2"/>
              </a:rPr>
              <a:t>- reaches about depth 8 – decent chess program</a:t>
            </a:r>
          </a:p>
          <a:p>
            <a:pPr eaLnBrk="1" hangingPunct="1">
              <a:lnSpc>
                <a:spcPct val="80000"/>
              </a:lnSpc>
            </a:pPr>
            <a:endParaRPr lang="en-US" sz="1400" dirty="0" smtClean="0"/>
          </a:p>
          <a:p>
            <a:pPr eaLnBrk="1" hangingPunct="1">
              <a:lnSpc>
                <a:spcPct val="80000"/>
              </a:lnSpc>
            </a:pPr>
            <a:r>
              <a:rPr lang="en-US" sz="2400" dirty="0" smtClean="0"/>
              <a:t>Guarantee of optimal play is gone</a:t>
            </a:r>
          </a:p>
          <a:p>
            <a:pPr lvl="1" eaLnBrk="1" hangingPunct="1">
              <a:lnSpc>
                <a:spcPct val="80000"/>
              </a:lnSpc>
            </a:pPr>
            <a:endParaRPr lang="en-US" sz="1400" dirty="0" smtClean="0"/>
          </a:p>
          <a:p>
            <a:pPr eaLnBrk="1" hangingPunct="1">
              <a:lnSpc>
                <a:spcPct val="80000"/>
              </a:lnSpc>
            </a:pPr>
            <a:r>
              <a:rPr lang="en-US" sz="2400" dirty="0" smtClean="0"/>
              <a:t>More plies makes a BIG difference</a:t>
            </a:r>
          </a:p>
          <a:p>
            <a:pPr eaLnBrk="1" hangingPunct="1">
              <a:lnSpc>
                <a:spcPct val="80000"/>
              </a:lnSpc>
            </a:pPr>
            <a:endParaRPr lang="en-US" sz="1400" dirty="0" smtClean="0"/>
          </a:p>
          <a:p>
            <a:pPr eaLnBrk="1" hangingPunct="1">
              <a:lnSpc>
                <a:spcPct val="80000"/>
              </a:lnSpc>
            </a:pPr>
            <a:r>
              <a:rPr lang="en-US" sz="2400" dirty="0" smtClean="0"/>
              <a:t>Use iterative deepening for an anytime algorithm</a:t>
            </a:r>
          </a:p>
          <a:p>
            <a:pPr lvl="1" eaLnBrk="1" hangingPunct="1">
              <a:lnSpc>
                <a:spcPct val="80000"/>
              </a:lnSpc>
            </a:pPr>
            <a:endParaRPr lang="en-US" sz="2000" dirty="0" smtClean="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Depth Matters</a:t>
            </a:r>
            <a:endParaRPr lang="en-US" dirty="0"/>
          </a:p>
        </p:txBody>
      </p:sp>
      <p:sp>
        <p:nvSpPr>
          <p:cNvPr id="3" name="Content Placeholder 2"/>
          <p:cNvSpPr>
            <a:spLocks noGrp="1"/>
          </p:cNvSpPr>
          <p:nvPr>
            <p:ph idx="1"/>
          </p:nvPr>
        </p:nvSpPr>
        <p:spPr>
          <a:xfrm>
            <a:off x="406400" y="1397001"/>
            <a:ext cx="5461000" cy="4729164"/>
          </a:xfrm>
        </p:spPr>
        <p:txBody>
          <a:bodyPr/>
          <a:lstStyle/>
          <a:p>
            <a:r>
              <a:rPr lang="en-US" sz="2800" dirty="0" smtClean="0"/>
              <a:t>Evaluation functions are always imperfect</a:t>
            </a:r>
          </a:p>
          <a:p>
            <a:r>
              <a:rPr lang="en-US" sz="2800" dirty="0" smtClean="0"/>
              <a:t>The deeper in the tree the evaluation function is buried, the less the quality of the evaluation function matters</a:t>
            </a:r>
          </a:p>
          <a:p>
            <a:r>
              <a:rPr lang="en-US" sz="2800" dirty="0" smtClean="0"/>
              <a:t>An important example of the tradeoff between complexity of features and complexity of computation</a:t>
            </a:r>
            <a:endParaRPr lang="en-US" sz="2800" dirty="0"/>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a:t>
            </a:r>
            <a:r>
              <a:rPr lang="en-US" dirty="0">
                <a:solidFill>
                  <a:srgbClr val="CC0000"/>
                </a:solidFill>
                <a:latin typeface="Calibri" pitchFamily="34" charset="0"/>
              </a:rPr>
              <a:t>depth </a:t>
            </a:r>
            <a:r>
              <a:rPr lang="en-US" dirty="0" smtClean="0">
                <a:solidFill>
                  <a:srgbClr val="CC0000"/>
                </a:solidFill>
                <a:latin typeface="Calibri" pitchFamily="34" charset="0"/>
              </a:rPr>
              <a:t>limited (L6D4, L6D5)]</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Limited Depth (2)</a:t>
            </a:r>
            <a:endParaRPr lang="en-US" dirty="0"/>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Limited Depth (10)</a:t>
            </a:r>
            <a:endParaRPr lang="en-US" dirty="0"/>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smtClean="0"/>
              <a:t>CS 188: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smtClean="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584771"/>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smtClean="0">
                <a:solidFill>
                  <a:schemeClr val="bg1"/>
                </a:solidFill>
                <a:latin typeface="Calibri"/>
                <a:cs typeface="Calibri"/>
              </a:rPr>
              <a:t>Instructors: Dan Klein and Pieter Abbeel</a:t>
            </a:r>
          </a:p>
          <a:p>
            <a:pPr algn="ctr">
              <a:spcBef>
                <a:spcPts val="0"/>
              </a:spcBef>
            </a:pPr>
            <a:r>
              <a:rPr lang="en-US" sz="1600" dirty="0" smtClean="0">
                <a:solidFill>
                  <a:schemeClr val="bg1"/>
                </a:solidFill>
                <a:latin typeface="Calibri"/>
                <a:cs typeface="Calibri"/>
              </a:rPr>
              <a:t>University of California, Berkeley</a:t>
            </a:r>
          </a:p>
        </p:txBody>
      </p:sp>
      <p:sp>
        <p:nvSpPr>
          <p:cNvPr id="7" name="Text Box 8"/>
          <p:cNvSpPr txBox="1">
            <a:spLocks noChangeArrowheads="1"/>
          </p:cNvSpPr>
          <p:nvPr/>
        </p:nvSpPr>
        <p:spPr bwMode="auto">
          <a:xfrm>
            <a:off x="0" y="6511753"/>
            <a:ext cx="12192000" cy="28469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400" dirty="0" smtClean="0">
                <a:latin typeface="Calibri"/>
                <a:cs typeface="Calibri"/>
              </a:rPr>
              <a:t>[These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Evaluation Functions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smtClean="0"/>
              <a:t>Evaluation functions score non-terminals in depth-limited search</a:t>
            </a:r>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r>
              <a:rPr lang="en-US" sz="2400" dirty="0" smtClean="0"/>
              <a:t>Ideal function: returns the actual </a:t>
            </a:r>
            <a:r>
              <a:rPr lang="en-US" sz="2400" dirty="0" err="1" smtClean="0"/>
              <a:t>minimax</a:t>
            </a:r>
            <a:r>
              <a:rPr lang="en-US" sz="2400" dirty="0" smtClean="0"/>
              <a:t> value of the position</a:t>
            </a:r>
          </a:p>
          <a:p>
            <a:pPr eaLnBrk="1" hangingPunct="1">
              <a:lnSpc>
                <a:spcPct val="80000"/>
              </a:lnSpc>
            </a:pPr>
            <a:r>
              <a:rPr lang="en-US" sz="2400" dirty="0" smtClean="0"/>
              <a:t>In practice: typically weighted linear sum of features:</a:t>
            </a:r>
          </a:p>
          <a:p>
            <a:pPr eaLnBrk="1" hangingPunct="1">
              <a:lnSpc>
                <a:spcPct val="80000"/>
              </a:lnSpc>
            </a:pPr>
            <a:endParaRPr lang="en-US" sz="2400" dirty="0" smtClean="0"/>
          </a:p>
          <a:p>
            <a:pPr eaLnBrk="1" hangingPunct="1">
              <a:lnSpc>
                <a:spcPct val="80000"/>
              </a:lnSpc>
            </a:pPr>
            <a:endParaRPr lang="en-US" sz="2400" dirty="0" smtClean="0"/>
          </a:p>
          <a:p>
            <a:pPr eaLnBrk="1" hangingPunct="1">
              <a:lnSpc>
                <a:spcPct val="80000"/>
              </a:lnSpc>
            </a:pPr>
            <a:r>
              <a:rPr lang="en-US" sz="2400" dirty="0" smtClean="0"/>
              <a:t>e.g.  </a:t>
            </a:r>
            <a:r>
              <a:rPr lang="en-US" sz="2400" i="1" dirty="0" smtClean="0">
                <a:solidFill>
                  <a:srgbClr val="CC0000"/>
                </a:solidFill>
                <a:latin typeface="Times New Roman" pitchFamily="18" charset="0"/>
                <a:cs typeface="Times New Roman" pitchFamily="18" charset="0"/>
              </a:rPr>
              <a:t>f</a:t>
            </a:r>
            <a:r>
              <a:rPr lang="en-US" sz="2400" baseline="-25000" dirty="0" smtClean="0">
                <a:solidFill>
                  <a:srgbClr val="CC0000"/>
                </a:solidFill>
              </a:rPr>
              <a:t>1</a:t>
            </a:r>
            <a:r>
              <a:rPr lang="en-US" sz="2400" dirty="0" smtClean="0">
                <a:solidFill>
                  <a:srgbClr val="CC0000"/>
                </a:solidFill>
              </a:rPr>
              <a:t>(</a:t>
            </a:r>
            <a:r>
              <a:rPr lang="en-US" sz="2400" i="1" dirty="0" smtClean="0">
                <a:solidFill>
                  <a:srgbClr val="CC0000"/>
                </a:solidFill>
                <a:latin typeface="Times New Roman" pitchFamily="18" charset="0"/>
                <a:cs typeface="Times New Roman" pitchFamily="18" charset="0"/>
              </a:rPr>
              <a:t>s</a:t>
            </a:r>
            <a:r>
              <a:rPr lang="en-US" sz="2400" dirty="0" smtClean="0">
                <a:solidFill>
                  <a:srgbClr val="CC0000"/>
                </a:solidFill>
              </a:rPr>
              <a:t>) = (num white queens – num black queens)</a:t>
            </a:r>
            <a:r>
              <a:rPr lang="en-US" sz="2400" dirty="0" smtClean="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131"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132"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133"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smtClean="0"/>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a:t>
            </a:r>
            <a:r>
              <a:rPr lang="en-US" dirty="0" smtClean="0">
                <a:solidFill>
                  <a:srgbClr val="CC0000"/>
                </a:solidFill>
                <a:latin typeface="Calibri" pitchFamily="34" charset="0"/>
              </a:rPr>
              <a:t>Demo: thrashing d=2, thrashing d=2 (fixed evaluation function), smart ghosts coordinate (L6D6,7,8,10)]</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Thrashing (d=2)</a:t>
            </a:r>
            <a:endParaRPr lang="en-US" dirty="0"/>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smtClean="0"/>
              <a:t>A danger of </a:t>
            </a:r>
            <a:r>
              <a:rPr lang="en-US" sz="2800" dirty="0" err="1" smtClean="0"/>
              <a:t>replanning</a:t>
            </a:r>
            <a:r>
              <a:rPr lang="en-US" sz="2800" dirty="0" smtClean="0"/>
              <a:t> agents!</a:t>
            </a:r>
          </a:p>
          <a:p>
            <a:pPr lvl="1"/>
            <a:r>
              <a:rPr lang="en-US" sz="2200" dirty="0" smtClean="0"/>
              <a:t>He knows his score will go up by eating the dot now (west, east)</a:t>
            </a:r>
          </a:p>
          <a:p>
            <a:pPr lvl="1"/>
            <a:r>
              <a:rPr lang="en-US" sz="2200" dirty="0" smtClean="0"/>
              <a:t>He knows his score will go up just as much by eating the dot later (east, west)</a:t>
            </a:r>
          </a:p>
          <a:p>
            <a:pPr lvl="1"/>
            <a:r>
              <a:rPr lang="en-US" sz="2200" dirty="0" smtClean="0"/>
              <a:t>There are no point-scoring opportunities after eating the dot (within the horizon, two here)</a:t>
            </a:r>
          </a:p>
          <a:p>
            <a:pPr lvl="1"/>
            <a:r>
              <a:rPr lang="en-US" sz="2200" dirty="0" smtClean="0"/>
              <a:t>Therefore, waiting seems just as good as eating: he may go east, then back west in the next round of </a:t>
            </a:r>
            <a:r>
              <a:rPr lang="en-US" sz="2200" dirty="0" err="1" smtClean="0"/>
              <a:t>replanning</a:t>
            </a:r>
            <a:r>
              <a:rPr lang="en-US" sz="2200" dirty="0" smtClean="0"/>
              <a:t>!</a:t>
            </a:r>
          </a:p>
          <a:p>
            <a:endParaRPr lang="en-US" sz="2800" dirty="0" smtClean="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Thrashing -- Fixed (d=2)</a:t>
            </a:r>
            <a:endParaRPr lang="en-US" dirty="0"/>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Smart Ghosts (Coordination)</a:t>
            </a:r>
            <a:endParaRPr lang="en-US" dirty="0"/>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Video of Demo Smart Ghosts (Coordination) – Zoomed In</a:t>
            </a:r>
            <a:endParaRPr lang="en-US" sz="4000" dirty="0"/>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Game Tree Pruning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smtClean="0"/>
              <a:t>Checkers:</a:t>
            </a:r>
            <a:r>
              <a:rPr lang="en-US" sz="1900" dirty="0" smtClean="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smtClean="0"/>
          </a:p>
          <a:p>
            <a:pPr eaLnBrk="1" hangingPunct="1">
              <a:lnSpc>
                <a:spcPct val="80000"/>
              </a:lnSpc>
            </a:pPr>
            <a:r>
              <a:rPr lang="en-US" sz="1900" b="1" dirty="0" smtClean="0"/>
              <a:t>Chess:</a:t>
            </a:r>
            <a:r>
              <a:rPr lang="en-US" sz="1900" dirty="0" smtClean="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smtClean="0"/>
          </a:p>
          <a:p>
            <a:pPr eaLnBrk="1" hangingPunct="1">
              <a:lnSpc>
                <a:spcPct val="80000"/>
              </a:lnSpc>
            </a:pPr>
            <a:r>
              <a:rPr lang="en-US" sz="1900" b="1" dirty="0" smtClean="0"/>
              <a:t>Go:</a:t>
            </a:r>
            <a:r>
              <a:rPr lang="en-US" sz="1900" dirty="0" smtClean="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smtClean="0"/>
          </a:p>
          <a:p>
            <a:pPr eaLnBrk="1" hangingPunct="1">
              <a:lnSpc>
                <a:spcPct val="80000"/>
              </a:lnSpc>
            </a:pPr>
            <a:r>
              <a:rPr lang="en-US" sz="1900" b="1" dirty="0" err="1" smtClean="0"/>
              <a:t>Pacman</a:t>
            </a:r>
            <a:endParaRPr lang="en-US" sz="1900" dirty="0" smtClean="0"/>
          </a:p>
          <a:p>
            <a:pPr eaLnBrk="1" hangingPunct="1">
              <a:lnSpc>
                <a:spcPct val="80000"/>
              </a:lnSpc>
            </a:pPr>
            <a:endParaRPr lang="en-US" sz="19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smtClean="0">
                <a:sym typeface="Symbol" pitchFamily="18" charset="2"/>
              </a:rPr>
              <a:t>Minimax</a:t>
            </a:r>
            <a:r>
              <a:rPr lang="en-US" dirty="0" smtClean="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smtClean="0"/>
              <a:t>General configuration (MIN version)</a:t>
            </a:r>
          </a:p>
          <a:p>
            <a:pPr lvl="1" eaLnBrk="1" hangingPunct="1">
              <a:lnSpc>
                <a:spcPct val="110000"/>
              </a:lnSpc>
            </a:pPr>
            <a:r>
              <a:rPr lang="en-US" sz="2000" dirty="0" smtClean="0">
                <a:sym typeface="Symbol" pitchFamily="18" charset="2"/>
              </a:rPr>
              <a:t>We’re computing the MIN-VALUE at some node </a:t>
            </a:r>
            <a:r>
              <a:rPr lang="en-US" sz="2000" i="1" dirty="0" smtClean="0">
                <a:sym typeface="Symbol" pitchFamily="18" charset="2"/>
              </a:rPr>
              <a:t>n</a:t>
            </a:r>
          </a:p>
          <a:p>
            <a:pPr lvl="1" eaLnBrk="1" hangingPunct="1">
              <a:lnSpc>
                <a:spcPct val="110000"/>
              </a:lnSpc>
            </a:pPr>
            <a:r>
              <a:rPr lang="en-US" sz="2000" dirty="0" smtClean="0">
                <a:sym typeface="Symbol" pitchFamily="18" charset="2"/>
              </a:rPr>
              <a:t>We’re looping over </a:t>
            </a:r>
            <a:r>
              <a:rPr lang="en-US" sz="2000" i="1" dirty="0" err="1" smtClean="0">
                <a:sym typeface="Symbol" pitchFamily="18" charset="2"/>
              </a:rPr>
              <a:t>n</a:t>
            </a:r>
            <a:r>
              <a:rPr lang="en-US" sz="2000" dirty="0" err="1" smtClean="0">
                <a:sym typeface="Symbol" pitchFamily="18" charset="2"/>
              </a:rPr>
              <a:t>’s</a:t>
            </a:r>
            <a:r>
              <a:rPr lang="en-US" sz="2000" dirty="0" smtClean="0">
                <a:sym typeface="Symbol" pitchFamily="18" charset="2"/>
              </a:rPr>
              <a:t> children</a:t>
            </a:r>
          </a:p>
          <a:p>
            <a:pPr lvl="1" eaLnBrk="1" hangingPunct="1">
              <a:lnSpc>
                <a:spcPct val="110000"/>
              </a:lnSpc>
            </a:pPr>
            <a:r>
              <a:rPr lang="en-US" sz="2000" i="1" dirty="0" err="1" smtClean="0">
                <a:sym typeface="Symbol" pitchFamily="18" charset="2"/>
              </a:rPr>
              <a:t>n</a:t>
            </a:r>
            <a:r>
              <a:rPr lang="en-US" sz="2000" dirty="0" err="1" smtClean="0">
                <a:sym typeface="Symbol" pitchFamily="18" charset="2"/>
              </a:rPr>
              <a:t>’s</a:t>
            </a:r>
            <a:r>
              <a:rPr lang="en-US" sz="2000" dirty="0" smtClean="0">
                <a:sym typeface="Symbol" pitchFamily="18" charset="2"/>
              </a:rPr>
              <a:t> estimate of the </a:t>
            </a:r>
            <a:r>
              <a:rPr lang="en-US" sz="2000" dirty="0" err="1" smtClean="0">
                <a:sym typeface="Symbol" pitchFamily="18" charset="2"/>
              </a:rPr>
              <a:t>childrens</a:t>
            </a:r>
            <a:r>
              <a:rPr lang="en-US" sz="2000" dirty="0" smtClean="0">
                <a:sym typeface="Symbol" pitchFamily="18" charset="2"/>
              </a:rPr>
              <a:t>’ min is dropping</a:t>
            </a:r>
          </a:p>
          <a:p>
            <a:pPr lvl="1" eaLnBrk="1" hangingPunct="1">
              <a:lnSpc>
                <a:spcPct val="110000"/>
              </a:lnSpc>
            </a:pPr>
            <a:r>
              <a:rPr lang="en-US" sz="2000" dirty="0" smtClean="0">
                <a:sym typeface="Symbol" pitchFamily="18" charset="2"/>
              </a:rPr>
              <a:t>Who cares about </a:t>
            </a:r>
            <a:r>
              <a:rPr lang="en-US" sz="2000" i="1" dirty="0" err="1" smtClean="0">
                <a:sym typeface="Symbol" pitchFamily="18" charset="2"/>
              </a:rPr>
              <a:t>n</a:t>
            </a:r>
            <a:r>
              <a:rPr lang="en-US" sz="2000" dirty="0" err="1" smtClean="0">
                <a:sym typeface="Symbol" pitchFamily="18" charset="2"/>
              </a:rPr>
              <a:t>’s</a:t>
            </a:r>
            <a:r>
              <a:rPr lang="en-US" sz="2000" dirty="0" smtClean="0">
                <a:sym typeface="Symbol" pitchFamily="18" charset="2"/>
              </a:rPr>
              <a:t> value?  MAX</a:t>
            </a:r>
          </a:p>
          <a:p>
            <a:pPr lvl="1" eaLnBrk="1" hangingPunct="1">
              <a:lnSpc>
                <a:spcPct val="110000"/>
              </a:lnSpc>
            </a:pPr>
            <a:r>
              <a:rPr lang="en-US" sz="2000" dirty="0" smtClean="0">
                <a:sym typeface="Symbol" pitchFamily="18" charset="2"/>
              </a:rPr>
              <a:t>Let </a:t>
            </a:r>
            <a:r>
              <a:rPr lang="en-US" sz="2000" i="1" dirty="0" smtClean="0">
                <a:sym typeface="Symbol" pitchFamily="18" charset="2"/>
              </a:rPr>
              <a:t>a</a:t>
            </a:r>
            <a:r>
              <a:rPr lang="en-US" sz="2000" dirty="0" smtClean="0"/>
              <a:t> be the best value that MAX can get at any choice point along the current path from the root</a:t>
            </a:r>
          </a:p>
          <a:p>
            <a:pPr lvl="1" eaLnBrk="1" hangingPunct="1">
              <a:lnSpc>
                <a:spcPct val="110000"/>
              </a:lnSpc>
            </a:pPr>
            <a:r>
              <a:rPr lang="en-US" sz="2000" dirty="0" smtClean="0"/>
              <a:t>If </a:t>
            </a:r>
            <a:r>
              <a:rPr lang="en-US" sz="2000" i="1" dirty="0" smtClean="0"/>
              <a:t>n</a:t>
            </a:r>
            <a:r>
              <a:rPr lang="en-US" sz="2000" dirty="0" smtClean="0"/>
              <a:t> becomes worse than </a:t>
            </a:r>
            <a:r>
              <a:rPr lang="en-US" sz="2000" i="1" dirty="0" smtClean="0">
                <a:sym typeface="Symbol" pitchFamily="18" charset="2"/>
              </a:rPr>
              <a:t>a</a:t>
            </a:r>
            <a:r>
              <a:rPr lang="en-US" sz="2000" dirty="0" smtClean="0"/>
              <a:t>, MAX will avoid it, so we can stop considering </a:t>
            </a:r>
            <a:r>
              <a:rPr lang="en-US" sz="2000" i="1" dirty="0" err="1" smtClean="0"/>
              <a:t>n</a:t>
            </a:r>
            <a:r>
              <a:rPr lang="en-US" sz="2000" dirty="0" err="1" smtClean="0"/>
              <a:t>’s</a:t>
            </a:r>
            <a:r>
              <a:rPr lang="en-US" sz="2000" dirty="0" smtClean="0"/>
              <a:t> other children (it’s already bad enough that it won’t be played)</a:t>
            </a:r>
          </a:p>
          <a:p>
            <a:pPr lvl="1" eaLnBrk="1" hangingPunct="1">
              <a:lnSpc>
                <a:spcPct val="110000"/>
              </a:lnSpc>
            </a:pPr>
            <a:endParaRPr lang="en-US" sz="2000" dirty="0" smtClean="0"/>
          </a:p>
          <a:p>
            <a:pPr>
              <a:lnSpc>
                <a:spcPct val="110000"/>
              </a:lnSpc>
            </a:pPr>
            <a:r>
              <a:rPr lang="en-US" sz="2400" dirty="0" smtClean="0"/>
              <a:t>MAX version is symmetric</a:t>
            </a:r>
            <a:endParaRPr lang="en-US" sz="2000" dirty="0" smtClean="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smtClean="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def min-value(state</a:t>
            </a:r>
            <a:r>
              <a:rPr lang="en-US" sz="2400" kern="0" dirty="0" smtClean="0">
                <a:solidFill>
                  <a:srgbClr val="C00000"/>
                </a:solidFill>
                <a:latin typeface="Calibri" pitchFamily="34" charset="0"/>
              </a:rPr>
              <a:t> , </a:t>
            </a:r>
            <a:r>
              <a:rPr lang="el-GR" sz="2400" kern="0" dirty="0" smtClean="0">
                <a:solidFill>
                  <a:srgbClr val="C00000"/>
                </a:solidFill>
                <a:latin typeface="Calibri" pitchFamily="34" charset="0"/>
              </a:rPr>
              <a:t>α</a:t>
            </a:r>
            <a:r>
              <a:rPr lang="en-US" sz="2400" kern="0" dirty="0" smtClean="0">
                <a:solidFill>
                  <a:srgbClr val="C00000"/>
                </a:solidFill>
                <a:latin typeface="Calibri" pitchFamily="34" charset="0"/>
              </a:rPr>
              <a:t>, </a:t>
            </a:r>
            <a:r>
              <a:rPr lang="el-GR" sz="2400" kern="0" dirty="0" smtClean="0">
                <a:solidFill>
                  <a:srgbClr val="C00000"/>
                </a:solidFill>
                <a:latin typeface="Calibri" pitchFamily="34" charset="0"/>
              </a:rPr>
              <a:t>β</a:t>
            </a:r>
            <a:r>
              <a:rPr kumimoji="0" lang="en-US" sz="2400" b="0" i="0" u="none" strike="noStrike" kern="0" cap="none" spc="0" normalizeH="0" baseline="0" noProof="0" dirty="0" smtClean="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lang="en-US" sz="2400" kern="0" dirty="0" smtClean="0">
                <a:latin typeface="Times New Roman" pitchFamily="18" charset="0"/>
                <a:cs typeface="Times New Roman" pitchFamily="18" charset="0"/>
              </a:rPr>
              <a:t>+</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smtClean="0">
                <a:latin typeface="Calibri" pitchFamily="34" charset="0"/>
              </a:rPr>
              <a:t>v = min(v, </a:t>
            </a:r>
            <a:r>
              <a:rPr kumimoji="0" lang="en-US" sz="2400" b="0" i="0" u="none" strike="noStrike" kern="0" cap="none" spc="0" normalizeH="0" baseline="0" noProof="0" dirty="0" smtClean="0">
                <a:ln>
                  <a:noFill/>
                </a:ln>
                <a:solidFill>
                  <a:srgbClr val="7030A0"/>
                </a:solidFill>
                <a:effectLst/>
                <a:uLnTx/>
                <a:uFillTx/>
                <a:latin typeface="Calibri" pitchFamily="34" charset="0"/>
              </a:rPr>
              <a:t>value(successor</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α</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β</a:t>
            </a:r>
            <a:r>
              <a:rPr kumimoji="0" lang="en-US" sz="2400" b="0" i="0" u="none" strike="noStrike" kern="0" cap="none" spc="0" normalizeH="0" baseline="0" noProof="0" dirty="0" smtClean="0">
                <a:ln>
                  <a:noFill/>
                </a:ln>
                <a:solidFill>
                  <a:srgbClr val="7030A0"/>
                </a:solidFill>
                <a:effectLst/>
                <a:uLnTx/>
                <a:uFillTx/>
                <a:latin typeface="Calibri" pitchFamily="34" charset="0"/>
              </a:rPr>
              <a:t>)</a:t>
            </a:r>
            <a:r>
              <a:rPr kumimoji="0" lang="en-US" sz="2400" b="0" i="0" u="none" strike="noStrike" kern="0" cap="none" spc="0" normalizeH="0" baseline="0" noProof="0" dirty="0" smtClean="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smtClean="0">
                <a:latin typeface="Calibri" pitchFamily="34" charset="0"/>
              </a:rPr>
              <a:t>if v ≤ </a:t>
            </a:r>
            <a:r>
              <a:rPr lang="el-GR" sz="2400" kern="0" dirty="0" smtClean="0">
                <a:latin typeface="Calibri" pitchFamily="34" charset="0"/>
              </a:rPr>
              <a:t>α</a:t>
            </a:r>
            <a:r>
              <a:rPr lang="en-US" sz="2400" kern="0" dirty="0" smtClean="0">
                <a:latin typeface="Calibri" pitchFamily="34" charset="0"/>
              </a:rPr>
              <a:t> return v</a:t>
            </a:r>
            <a:endParaRPr kumimoji="0" lang="en-US" sz="2400" b="0" i="0" u="none" strike="noStrike" kern="0" cap="none" spc="0" normalizeH="0" baseline="0" noProof="0" dirty="0" smtClean="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smtClean="0">
                <a:latin typeface="Calibri" pitchFamily="34" charset="0"/>
              </a:rPr>
              <a:t>β </a:t>
            </a:r>
            <a:r>
              <a:rPr lang="en-US" sz="2400" kern="0" dirty="0" smtClean="0">
                <a:latin typeface="Calibri" pitchFamily="34" charset="0"/>
              </a:rPr>
              <a:t>= min(</a:t>
            </a:r>
            <a:r>
              <a:rPr lang="el-GR" sz="2400" kern="0" dirty="0" smtClean="0">
                <a:latin typeface="Calibri" pitchFamily="34" charset="0"/>
              </a:rPr>
              <a:t>β</a:t>
            </a:r>
            <a:r>
              <a:rPr lang="en-US" sz="2400" kern="0" dirty="0" smtClean="0">
                <a:latin typeface="Calibri" pitchFamily="34" charset="0"/>
              </a:rPr>
              <a:t>, v)</a:t>
            </a:r>
            <a:endParaRPr kumimoji="0" lang="en-US" sz="2400" b="0" i="0" u="none" strike="noStrike" kern="0" cap="none" spc="0" normalizeH="0" baseline="0" noProof="0" dirty="0" smtClean="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smtClean="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smtClean="0">
                <a:ln>
                  <a:noFill/>
                </a:ln>
                <a:solidFill>
                  <a:srgbClr val="0066CC"/>
                </a:solidFill>
                <a:effectLst/>
                <a:uLnTx/>
                <a:uFillTx/>
                <a:latin typeface="Calibri" pitchFamily="34" charset="0"/>
                <a:ea typeface="+mn-ea"/>
                <a:cs typeface="+mn-cs"/>
              </a:rPr>
              <a:t>def max-value(state, </a:t>
            </a:r>
            <a:r>
              <a:rPr lang="el-GR" sz="2400" kern="0" dirty="0" smtClean="0">
                <a:solidFill>
                  <a:srgbClr val="0066CC"/>
                </a:solidFill>
                <a:latin typeface="Calibri" pitchFamily="34" charset="0"/>
              </a:rPr>
              <a:t>α</a:t>
            </a:r>
            <a:r>
              <a:rPr lang="en-US" sz="2400" kern="0" dirty="0" smtClean="0">
                <a:solidFill>
                  <a:srgbClr val="0066CC"/>
                </a:solidFill>
                <a:latin typeface="Calibri" pitchFamily="34" charset="0"/>
              </a:rPr>
              <a:t>, </a:t>
            </a:r>
            <a:r>
              <a:rPr lang="el-GR" sz="2400" kern="0" dirty="0" smtClean="0">
                <a:solidFill>
                  <a:srgbClr val="0066CC"/>
                </a:solidFill>
                <a:latin typeface="Calibri" pitchFamily="34" charset="0"/>
              </a:rPr>
              <a:t>β</a:t>
            </a:r>
            <a:r>
              <a:rPr kumimoji="0" lang="en-US" sz="2400" b="0" i="0" u="none" strike="noStrike" kern="0" cap="none" spc="0" normalizeH="0" baseline="0" noProof="0" dirty="0" smtClean="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initialize v = </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smtClean="0">
                <a:ln>
                  <a:noFill/>
                </a:ln>
                <a:solidFill>
                  <a:schemeClr val="tx1"/>
                </a:solidFill>
                <a:effectLst/>
                <a:uLnTx/>
                <a:uFillTx/>
                <a:latin typeface="Calibri" pitchFamily="34" charset="0"/>
              </a:rPr>
              <a:t>v = </a:t>
            </a:r>
            <a:r>
              <a:rPr lang="en-US" sz="2400" kern="0" noProof="0" dirty="0" smtClean="0">
                <a:latin typeface="Calibri" pitchFamily="34" charset="0"/>
              </a:rPr>
              <a:t>max(v, </a:t>
            </a:r>
            <a:r>
              <a:rPr kumimoji="0" lang="en-US" sz="2400" b="0" i="0" u="none" strike="noStrike" kern="0" cap="none" spc="0" normalizeH="0" baseline="0" noProof="0" dirty="0" smtClean="0">
                <a:ln>
                  <a:noFill/>
                </a:ln>
                <a:solidFill>
                  <a:srgbClr val="7030A0"/>
                </a:solidFill>
                <a:effectLst/>
                <a:uLnTx/>
                <a:uFillTx/>
                <a:latin typeface="Calibri" pitchFamily="34" charset="0"/>
              </a:rPr>
              <a:t>value(successor</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α</a:t>
            </a:r>
            <a:r>
              <a:rPr lang="en-US" sz="2400" kern="0" dirty="0" smtClean="0">
                <a:solidFill>
                  <a:srgbClr val="7030A0"/>
                </a:solidFill>
                <a:latin typeface="Calibri" pitchFamily="34" charset="0"/>
              </a:rPr>
              <a:t>, </a:t>
            </a:r>
            <a:r>
              <a:rPr lang="el-GR" sz="2400" kern="0" dirty="0" smtClean="0">
                <a:solidFill>
                  <a:srgbClr val="7030A0"/>
                </a:solidFill>
                <a:latin typeface="Calibri" pitchFamily="34" charset="0"/>
              </a:rPr>
              <a:t>β</a:t>
            </a:r>
            <a:r>
              <a:rPr kumimoji="0" lang="en-US" sz="2400" b="0" i="0" u="none" strike="noStrike" kern="0" cap="none" spc="0" normalizeH="0" baseline="0" noProof="0" dirty="0" smtClean="0">
                <a:ln>
                  <a:noFill/>
                </a:ln>
                <a:solidFill>
                  <a:srgbClr val="7030A0"/>
                </a:solidFill>
                <a:effectLst/>
                <a:uLnTx/>
                <a:uFillTx/>
                <a:latin typeface="Calibri" pitchFamily="34" charset="0"/>
              </a:rPr>
              <a:t>)</a:t>
            </a:r>
            <a:r>
              <a:rPr lang="en-US" sz="2400" kern="0" dirty="0" smtClean="0">
                <a:latin typeface="Calibri" pitchFamily="34" charset="0"/>
              </a:rPr>
              <a:t>)</a:t>
            </a:r>
            <a:endParaRPr kumimoji="0" lang="en-US" sz="2400" b="0" i="0" u="none" strike="noStrike" kern="0" cap="none" spc="0" normalizeH="0" baseline="0" noProof="0" dirty="0" smtClean="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smtClean="0">
                <a:latin typeface="Calibri" pitchFamily="34" charset="0"/>
              </a:rPr>
              <a:t>if</a:t>
            </a:r>
            <a:r>
              <a:rPr lang="en-US" sz="2400" kern="0" dirty="0" smtClean="0">
                <a:latin typeface="Calibri" pitchFamily="34" charset="0"/>
              </a:rPr>
              <a:t> v ≥ </a:t>
            </a:r>
            <a:r>
              <a:rPr lang="el-GR" sz="2400" kern="0" dirty="0" smtClean="0">
                <a:latin typeface="Calibri" pitchFamily="34" charset="0"/>
              </a:rPr>
              <a:t>β</a:t>
            </a:r>
            <a:r>
              <a:rPr lang="en-US" sz="2400" kern="0" dirty="0" smtClean="0">
                <a:latin typeface="Calibri" pitchFamily="34" charset="0"/>
              </a:rPr>
              <a:t> return v</a:t>
            </a:r>
          </a:p>
          <a:p>
            <a:pPr marL="1142942" lvl="2" indent="-228589">
              <a:lnSpc>
                <a:spcPct val="80000"/>
              </a:lnSpc>
              <a:spcBef>
                <a:spcPct val="20000"/>
              </a:spcBef>
              <a:buClr>
                <a:schemeClr val="accent2"/>
              </a:buClr>
            </a:pPr>
            <a:r>
              <a:rPr lang="el-GR" sz="2400" kern="0" dirty="0" smtClean="0">
                <a:latin typeface="Calibri" pitchFamily="34" charset="0"/>
              </a:rPr>
              <a:t>α</a:t>
            </a:r>
            <a:r>
              <a:rPr lang="en-US" sz="2400" kern="0" dirty="0" smtClean="0">
                <a:latin typeface="Calibri" pitchFamily="34" charset="0"/>
              </a:rPr>
              <a:t> = max(</a:t>
            </a:r>
            <a:r>
              <a:rPr lang="el-GR" sz="2400" kern="0" dirty="0" smtClean="0">
                <a:latin typeface="Calibri" pitchFamily="34" charset="0"/>
              </a:rPr>
              <a:t>α</a:t>
            </a:r>
            <a:r>
              <a:rPr lang="en-US" sz="2400" kern="0" dirty="0" smtClean="0">
                <a:latin typeface="Calibri" pitchFamily="34" charset="0"/>
              </a:rPr>
              <a:t>, v)</a:t>
            </a:r>
            <a:endParaRPr kumimoji="0" lang="en-US" sz="2400" b="0" i="0" u="none" strike="noStrike" kern="0" cap="none" spc="0" normalizeH="0" baseline="0" noProof="0" dirty="0" smtClean="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smtClean="0">
                <a:solidFill>
                  <a:srgbClr val="0066CC"/>
                </a:solidFill>
              </a:rPr>
              <a:t>α</a:t>
            </a:r>
            <a:r>
              <a:rPr lang="en-US" sz="2400" dirty="0" smtClean="0">
                <a:solidFill>
                  <a:srgbClr val="0066CC"/>
                </a:solidFill>
              </a:rPr>
              <a:t>: </a:t>
            </a:r>
            <a:r>
              <a:rPr lang="en-US" sz="2400" dirty="0" smtClean="0">
                <a:solidFill>
                  <a:srgbClr val="0070C0"/>
                </a:solidFill>
              </a:rPr>
              <a:t>MAX’s best option on path to root</a:t>
            </a:r>
          </a:p>
          <a:p>
            <a:pPr lvl="1" algn="ctr">
              <a:lnSpc>
                <a:spcPct val="80000"/>
              </a:lnSpc>
              <a:buNone/>
            </a:pPr>
            <a:r>
              <a:rPr lang="el-GR" sz="2400" dirty="0" smtClean="0">
                <a:solidFill>
                  <a:srgbClr val="C00000"/>
                </a:solidFill>
              </a:rPr>
              <a:t>β</a:t>
            </a:r>
            <a:r>
              <a:rPr lang="en-US" sz="2400" dirty="0" smtClean="0">
                <a:solidFill>
                  <a:srgbClr val="C00000"/>
                </a:solidFill>
              </a:rPr>
              <a:t>:</a:t>
            </a:r>
            <a:r>
              <a:rPr lang="el-GR" sz="2400" dirty="0" smtClean="0">
                <a:solidFill>
                  <a:srgbClr val="C00000"/>
                </a:solidFill>
              </a:rPr>
              <a:t> </a:t>
            </a:r>
            <a:r>
              <a:rPr lang="en-US" sz="2400" dirty="0" smtClean="0">
                <a:solidFill>
                  <a:srgbClr val="C00000"/>
                </a:solidFill>
              </a:rPr>
              <a:t>MIN’s best option on path to root</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smtClean="0"/>
              <a:t>This pruning has </a:t>
            </a:r>
            <a:r>
              <a:rPr lang="en-US" sz="2400" dirty="0" smtClean="0">
                <a:solidFill>
                  <a:srgbClr val="CC0000"/>
                </a:solidFill>
              </a:rPr>
              <a:t>no effect</a:t>
            </a:r>
            <a:r>
              <a:rPr lang="en-US" sz="2400" dirty="0" smtClean="0"/>
              <a:t> on </a:t>
            </a:r>
            <a:r>
              <a:rPr lang="en-US" sz="2400" dirty="0" err="1" smtClean="0"/>
              <a:t>minimax</a:t>
            </a:r>
            <a:r>
              <a:rPr lang="en-US" sz="2400" dirty="0" smtClean="0"/>
              <a:t> value computed for the root!</a:t>
            </a:r>
          </a:p>
          <a:p>
            <a:pPr lvl="1" eaLnBrk="1" hangingPunct="1">
              <a:lnSpc>
                <a:spcPct val="90000"/>
              </a:lnSpc>
            </a:pPr>
            <a:endParaRPr lang="en-US" sz="2000" dirty="0" smtClean="0"/>
          </a:p>
          <a:p>
            <a:pPr eaLnBrk="1" hangingPunct="1">
              <a:lnSpc>
                <a:spcPct val="90000"/>
              </a:lnSpc>
            </a:pPr>
            <a:r>
              <a:rPr lang="en-US" sz="2400" dirty="0" smtClean="0"/>
              <a:t>Values of intermediate nodes might be wrong</a:t>
            </a:r>
          </a:p>
          <a:p>
            <a:pPr lvl="1" eaLnBrk="1" hangingPunct="1">
              <a:lnSpc>
                <a:spcPct val="90000"/>
              </a:lnSpc>
            </a:pPr>
            <a:r>
              <a:rPr lang="en-US" sz="2000" dirty="0" smtClean="0"/>
              <a:t>Important: children of the root may have the wrong value</a:t>
            </a:r>
          </a:p>
          <a:p>
            <a:pPr lvl="1" eaLnBrk="1" hangingPunct="1">
              <a:lnSpc>
                <a:spcPct val="90000"/>
              </a:lnSpc>
            </a:pPr>
            <a:r>
              <a:rPr lang="en-US" sz="2000" dirty="0" smtClean="0"/>
              <a:t>So the most naïve version won’t let you do action selection</a:t>
            </a:r>
          </a:p>
          <a:p>
            <a:pPr lvl="1" eaLnBrk="1" hangingPunct="1">
              <a:lnSpc>
                <a:spcPct val="90000"/>
              </a:lnSpc>
            </a:pPr>
            <a:endParaRPr lang="en-US" sz="2000" dirty="0" smtClean="0"/>
          </a:p>
          <a:p>
            <a:pPr eaLnBrk="1" hangingPunct="1">
              <a:lnSpc>
                <a:spcPct val="90000"/>
              </a:lnSpc>
            </a:pPr>
            <a:r>
              <a:rPr lang="en-US" sz="2400" dirty="0" smtClean="0"/>
              <a:t>Good child ordering improves effectiveness of pruning</a:t>
            </a:r>
          </a:p>
          <a:p>
            <a:pPr lvl="1" eaLnBrk="1" hangingPunct="1">
              <a:lnSpc>
                <a:spcPct val="90000"/>
              </a:lnSpc>
            </a:pPr>
            <a:endParaRPr lang="en-US" sz="2000" dirty="0" smtClean="0"/>
          </a:p>
          <a:p>
            <a:pPr eaLnBrk="1" hangingPunct="1">
              <a:lnSpc>
                <a:spcPct val="90000"/>
              </a:lnSpc>
            </a:pPr>
            <a:r>
              <a:rPr lang="en-US" sz="2400" dirty="0" smtClean="0"/>
              <a:t>With “perfect ordering”:</a:t>
            </a:r>
          </a:p>
          <a:p>
            <a:pPr lvl="1" eaLnBrk="1" hangingPunct="1">
              <a:lnSpc>
                <a:spcPct val="90000"/>
              </a:lnSpc>
            </a:pPr>
            <a:r>
              <a:rPr lang="en-US" sz="2000" dirty="0" smtClean="0"/>
              <a:t>Time complexity drops to O(</a:t>
            </a:r>
            <a:r>
              <a:rPr lang="en-US" sz="2000" dirty="0" err="1" smtClean="0"/>
              <a:t>b</a:t>
            </a:r>
            <a:r>
              <a:rPr lang="en-US" sz="2000" baseline="30000" dirty="0" err="1" smtClean="0"/>
              <a:t>m</a:t>
            </a:r>
            <a:r>
              <a:rPr lang="en-US" sz="2000" baseline="30000" dirty="0" smtClean="0"/>
              <a:t>/2</a:t>
            </a:r>
            <a:r>
              <a:rPr lang="en-US" sz="2000" dirty="0" smtClean="0"/>
              <a:t>)</a:t>
            </a:r>
          </a:p>
          <a:p>
            <a:pPr lvl="1" eaLnBrk="1" hangingPunct="1">
              <a:lnSpc>
                <a:spcPct val="90000"/>
              </a:lnSpc>
            </a:pPr>
            <a:r>
              <a:rPr lang="en-US" sz="2000" dirty="0" smtClean="0"/>
              <a:t>Doubles solvable depth!</a:t>
            </a:r>
          </a:p>
          <a:p>
            <a:pPr lvl="1" eaLnBrk="1" hangingPunct="1">
              <a:lnSpc>
                <a:spcPct val="90000"/>
              </a:lnSpc>
            </a:pPr>
            <a:r>
              <a:rPr lang="en-US" sz="2000" dirty="0" smtClean="0"/>
              <a:t>Full search of, e.g. chess, is still hopeless…</a:t>
            </a:r>
          </a:p>
          <a:p>
            <a:pPr lvl="1" eaLnBrk="1" hangingPunct="1">
              <a:lnSpc>
                <a:spcPct val="90000"/>
              </a:lnSpc>
            </a:pPr>
            <a:endParaRPr lang="en-US" sz="2000" dirty="0" smtClean="0"/>
          </a:p>
          <a:p>
            <a:pPr eaLnBrk="1" hangingPunct="1">
              <a:lnSpc>
                <a:spcPct val="90000"/>
              </a:lnSpc>
            </a:pPr>
            <a:r>
              <a:rPr lang="en-US" sz="2400" dirty="0" smtClean="0"/>
              <a:t>This is a simple example of </a:t>
            </a:r>
            <a:r>
              <a:rPr lang="en-US" sz="2400" dirty="0" err="1" smtClean="0">
                <a:solidFill>
                  <a:srgbClr val="CC0000"/>
                </a:solidFill>
              </a:rPr>
              <a:t>metareasoning</a:t>
            </a:r>
            <a:r>
              <a:rPr lang="en-US" sz="2400" dirty="0" smtClean="0">
                <a:solidFill>
                  <a:srgbClr val="CC0000"/>
                </a:solidFill>
              </a:rPr>
              <a:t> </a:t>
            </a:r>
            <a:r>
              <a:rPr lang="en-US" sz="2400" dirty="0" smtClean="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smtClean="0"/>
              <a:t>10</a:t>
            </a:r>
            <a:endParaRPr lang="en-US" dirty="0"/>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smtClean="0"/>
              <a:t>0</a:t>
            </a:r>
            <a:endParaRPr lang="en-US" dirty="0"/>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Alpha-Beta Quiz</a:t>
            </a:r>
            <a:endParaRPr lang="en-US" dirty="0"/>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4059490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Alpha-Beta Quiz 2</a:t>
            </a:r>
            <a:endParaRPr lang="en-US" dirty="0"/>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Tree>
    <p:extLst>
      <p:ext uri="{BB962C8B-B14F-4D97-AF65-F5344CB8AC3E}">
        <p14:creationId xmlns:p14="http://schemas.microsoft.com/office/powerpoint/2010/main" val="26330788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Next Time: Uncertainty!</a:t>
            </a:r>
          </a:p>
        </p:txBody>
      </p:sp>
      <p:sp>
        <p:nvSpPr>
          <p:cNvPr id="29699" name="Content Placeholder 2"/>
          <p:cNvSpPr>
            <a:spLocks noGrp="1"/>
          </p:cNvSpPr>
          <p:nvPr>
            <p:ph idx="1"/>
          </p:nvPr>
        </p:nvSpPr>
        <p:spPr/>
        <p:txBody>
          <a:bodyPr/>
          <a:lstStyle/>
          <a:p>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2" y="1631950"/>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0"/>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5"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smtClean="0"/>
              <a:t>Iterative Deepening</a:t>
            </a:r>
          </a:p>
        </p:txBody>
      </p:sp>
      <p:sp>
        <p:nvSpPr>
          <p:cNvPr id="18438" name="Rectangle 6"/>
          <p:cNvSpPr>
            <a:spLocks noGrp="1" noChangeArrowheads="1"/>
          </p:cNvSpPr>
          <p:nvPr>
            <p:ph idx="1"/>
          </p:nvPr>
        </p:nvSpPr>
        <p:spPr>
          <a:xfrm>
            <a:off x="611188" y="1409700"/>
            <a:ext cx="8532812" cy="5041900"/>
          </a:xfrm>
        </p:spPr>
        <p:txBody>
          <a:bodyPr/>
          <a:lstStyle/>
          <a:p>
            <a:pPr marL="349250" indent="-349250" defTabSz="228600" eaLnBrk="1" hangingPunct="1">
              <a:buFont typeface="Wingdings" pitchFamily="2" charset="2"/>
              <a:buNone/>
            </a:pPr>
            <a:r>
              <a:rPr lang="en-US" sz="1800" dirty="0" smtClean="0"/>
              <a:t>Iterative deepening uses DFS as a subroutine:</a:t>
            </a:r>
          </a:p>
          <a:p>
            <a:pPr marL="349250" indent="-349250" defTabSz="228600" eaLnBrk="1" hangingPunct="1">
              <a:buFont typeface="Wingdings" pitchFamily="2" charset="2"/>
              <a:buNone/>
            </a:pPr>
            <a:endParaRPr lang="en-US" sz="900" dirty="0" smtClean="0"/>
          </a:p>
          <a:p>
            <a:pPr marL="349250" indent="-349250" defTabSz="228600" eaLnBrk="1" hangingPunct="1">
              <a:buFontTx/>
              <a:buAutoNum type="arabicPeriod"/>
            </a:pPr>
            <a:r>
              <a:rPr lang="en-US" sz="1800" dirty="0" smtClean="0"/>
              <a:t>Do a DFS which only searches for paths of length 1 or less.  (DFS 	gives up on any path of length 2)</a:t>
            </a:r>
          </a:p>
          <a:p>
            <a:pPr marL="349250" indent="-349250" defTabSz="228600" eaLnBrk="1" hangingPunct="1">
              <a:buFontTx/>
              <a:buAutoNum type="arabicPeriod"/>
            </a:pPr>
            <a:r>
              <a:rPr lang="en-US" sz="1800" dirty="0" smtClean="0"/>
              <a:t>If “1” failed, do a DFS which only searches paths of length 2 or less.</a:t>
            </a:r>
          </a:p>
          <a:p>
            <a:pPr marL="349250" indent="-349250" defTabSz="228600" eaLnBrk="1" hangingPunct="1">
              <a:buFontTx/>
              <a:buAutoNum type="arabicPeriod"/>
            </a:pPr>
            <a:r>
              <a:rPr lang="en-US" sz="1800" dirty="0" smtClean="0"/>
              <a:t>If “2” failed, do a DFS which only searches paths of length 3 or less.</a:t>
            </a:r>
          </a:p>
          <a:p>
            <a:pPr marL="349250" indent="-349250" defTabSz="228600" eaLnBrk="1" hangingPunct="1">
              <a:buFont typeface="Wingdings" pitchFamily="2" charset="2"/>
              <a:buNone/>
            </a:pPr>
            <a:r>
              <a:rPr lang="en-US" sz="1800" dirty="0" smtClean="0"/>
              <a:t>				….and so on.</a:t>
            </a:r>
          </a:p>
          <a:p>
            <a:pPr marL="349250" indent="-349250" defTabSz="228600" eaLnBrk="1" hangingPunct="1">
              <a:buFont typeface="Wingdings" pitchFamily="2" charset="2"/>
              <a:buNone/>
            </a:pPr>
            <a:endParaRPr lang="en-US" sz="1800" dirty="0" smtClean="0"/>
          </a:p>
          <a:p>
            <a:pPr marL="349250" indent="-349250" defTabSz="228600" eaLnBrk="1" hangingPunct="1">
              <a:buFont typeface="Wingdings" pitchFamily="2" charset="2"/>
              <a:buNone/>
            </a:pPr>
            <a:endParaRPr lang="en-US" sz="1800" dirty="0" smtClean="0"/>
          </a:p>
          <a:p>
            <a:pPr marL="349250" indent="-349250" defTabSz="228600" eaLnBrk="1" hangingPunct="1">
              <a:buFont typeface="Wingdings" pitchFamily="2" charset="2"/>
              <a:buNone/>
            </a:pPr>
            <a:r>
              <a:rPr lang="en-US" sz="1800" dirty="0" smtClean="0"/>
              <a:t>Why do we want to do this for multiplayer games?</a:t>
            </a:r>
          </a:p>
          <a:p>
            <a:pPr marL="349250" indent="-349250" defTabSz="228600" eaLnBrk="1" hangingPunct="1">
              <a:buFont typeface="Wingdings" pitchFamily="2" charset="2"/>
              <a:buNone/>
            </a:pPr>
            <a:endParaRPr lang="en-US" sz="1800" dirty="0" smtClean="0"/>
          </a:p>
          <a:p>
            <a:pPr marL="349250" indent="-349250" defTabSz="228600" eaLnBrk="1" hangingPunct="1">
              <a:buFont typeface="Wingdings" pitchFamily="2" charset="2"/>
              <a:buNone/>
            </a:pPr>
            <a:r>
              <a:rPr lang="en-US" sz="1800" dirty="0" smtClean="0"/>
              <a:t>Note: wrongness of </a:t>
            </a:r>
            <a:r>
              <a:rPr lang="en-US" sz="1800" dirty="0" err="1" smtClean="0"/>
              <a:t>eval</a:t>
            </a:r>
            <a:r>
              <a:rPr lang="en-US" sz="1800" dirty="0" smtClean="0"/>
              <a:t> functions matters less and less the deeper the search goes!</a:t>
            </a:r>
            <a:endParaRPr lang="en-US" sz="900" dirty="0" smtClean="0"/>
          </a:p>
        </p:txBody>
      </p:sp>
      <p:sp>
        <p:nvSpPr>
          <p:cNvPr id="18439" name="Freeform 55"/>
          <p:cNvSpPr>
            <a:spLocks/>
          </p:cNvSpPr>
          <p:nvPr/>
        </p:nvSpPr>
        <p:spPr bwMode="auto">
          <a:xfrm>
            <a:off x="8578850" y="1612900"/>
            <a:ext cx="2927350"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2"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2"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5"/>
            <a:ext cx="274638"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5"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2" y="1571625"/>
            <a:ext cx="29845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2" y="3008313"/>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2" y="2551113"/>
            <a:ext cx="222250"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2"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smtClean="0"/>
              <a:t>Behavior from Computation</a:t>
            </a:r>
          </a:p>
        </p:txBody>
      </p:sp>
      <p:sp>
        <p:nvSpPr>
          <p:cNvPr id="1028" name="Rectangle 3"/>
          <p:cNvSpPr>
            <a:spLocks noGrp="1" noChangeArrowheads="1"/>
          </p:cNvSpPr>
          <p:nvPr>
            <p:ph idx="1"/>
          </p:nvPr>
        </p:nvSpPr>
        <p:spPr/>
        <p:txBody>
          <a:bodyPr/>
          <a:lstStyle/>
          <a:p>
            <a:pPr eaLnBrk="1" hangingPunct="1"/>
            <a:endParaRPr lang="en-US" smtClean="0"/>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44"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a:t>
            </a:r>
            <a:r>
              <a:rPr lang="en-US" dirty="0">
                <a:solidFill>
                  <a:srgbClr val="CC0000"/>
                </a:solidFill>
                <a:latin typeface="Calibri" pitchFamily="34" charset="0"/>
              </a:rPr>
              <a:t>mystery </a:t>
            </a:r>
            <a:r>
              <a:rPr lang="en-US" dirty="0" err="1" smtClean="0">
                <a:solidFill>
                  <a:srgbClr val="CC0000"/>
                </a:solidFill>
                <a:latin typeface="Calibri" pitchFamily="34" charset="0"/>
              </a:rPr>
              <a:t>pacman</a:t>
            </a:r>
            <a:r>
              <a:rPr lang="en-US" dirty="0" smtClean="0">
                <a:solidFill>
                  <a:srgbClr val="CC0000"/>
                </a:solidFill>
                <a:latin typeface="Calibri" pitchFamily="34" charset="0"/>
              </a:rPr>
              <a:t> (L6D1)]</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Mystery </a:t>
            </a:r>
            <a:r>
              <a:rPr lang="en-US" dirty="0" err="1" smtClean="0"/>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smtClean="0"/>
              <a:t>Adversarial Games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smtClean="0"/>
              <a:t>Many different kinds of games!</a:t>
            </a:r>
          </a:p>
          <a:p>
            <a:pPr lvl="1" eaLnBrk="1" hangingPunct="1"/>
            <a:endParaRPr lang="en-US" sz="2400" dirty="0" smtClean="0"/>
          </a:p>
          <a:p>
            <a:pPr eaLnBrk="1" hangingPunct="1"/>
            <a:r>
              <a:rPr lang="en-US" sz="2800" dirty="0" smtClean="0"/>
              <a:t>Axes:</a:t>
            </a:r>
          </a:p>
          <a:p>
            <a:pPr lvl="1" eaLnBrk="1" hangingPunct="1"/>
            <a:r>
              <a:rPr lang="en-US" sz="2400" dirty="0" smtClean="0"/>
              <a:t>Deterministic or stochastic?</a:t>
            </a:r>
          </a:p>
          <a:p>
            <a:pPr lvl="1" eaLnBrk="1" hangingPunct="1"/>
            <a:r>
              <a:rPr lang="en-US" sz="2400" dirty="0" smtClean="0"/>
              <a:t>One, two, or more players?</a:t>
            </a:r>
          </a:p>
          <a:p>
            <a:pPr lvl="1" eaLnBrk="1" hangingPunct="1"/>
            <a:r>
              <a:rPr lang="en-US" sz="2400" dirty="0" smtClean="0"/>
              <a:t>Zero sum?</a:t>
            </a:r>
          </a:p>
          <a:p>
            <a:pPr lvl="1" eaLnBrk="1" hangingPunct="1"/>
            <a:r>
              <a:rPr lang="en-US" sz="2400" dirty="0" smtClean="0"/>
              <a:t>Perfect information (can you see the state)?</a:t>
            </a:r>
          </a:p>
          <a:p>
            <a:pPr lvl="1" eaLnBrk="1" hangingPunct="1"/>
            <a:endParaRPr lang="en-US" sz="2400" dirty="0" smtClean="0"/>
          </a:p>
          <a:p>
            <a:pPr eaLnBrk="1" hangingPunct="1"/>
            <a:r>
              <a:rPr lang="en-US" sz="2800" dirty="0" smtClean="0"/>
              <a:t>Want algorithms for calculating a </a:t>
            </a:r>
            <a:r>
              <a:rPr lang="en-US" sz="2800" dirty="0" smtClean="0">
                <a:solidFill>
                  <a:srgbClr val="CC0000"/>
                </a:solidFill>
              </a:rPr>
              <a:t>strategy (policy)</a:t>
            </a:r>
            <a:r>
              <a:rPr lang="en-US" sz="2800" dirty="0" smtClean="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smtClean="0"/>
              <a:t>Types of Games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smtClean="0"/>
              <a:t>Deterministic Games</a:t>
            </a:r>
          </a:p>
        </p:txBody>
      </p:sp>
      <p:sp>
        <p:nvSpPr>
          <p:cNvPr id="10243" name="Content Placeholder 2"/>
          <p:cNvSpPr>
            <a:spLocks noGrp="1"/>
          </p:cNvSpPr>
          <p:nvPr>
            <p:ph idx="1"/>
          </p:nvPr>
        </p:nvSpPr>
        <p:spPr/>
        <p:txBody>
          <a:bodyPr/>
          <a:lstStyle/>
          <a:p>
            <a:r>
              <a:rPr lang="en-US" sz="2800" dirty="0" smtClean="0"/>
              <a:t>Many possible formalizations, one is:</a:t>
            </a:r>
          </a:p>
          <a:p>
            <a:pPr lvl="1"/>
            <a:r>
              <a:rPr lang="en-US" sz="2400" dirty="0" smtClean="0"/>
              <a:t>States: S (start at s</a:t>
            </a:r>
            <a:r>
              <a:rPr lang="en-US" sz="2400" baseline="-25000" dirty="0" smtClean="0"/>
              <a:t>0</a:t>
            </a:r>
            <a:r>
              <a:rPr lang="en-US" sz="2400" dirty="0" smtClean="0"/>
              <a:t>)</a:t>
            </a:r>
          </a:p>
          <a:p>
            <a:pPr lvl="1"/>
            <a:r>
              <a:rPr lang="en-US" sz="2400" dirty="0" smtClean="0"/>
              <a:t>Players: P={1...N} (usually take turns)</a:t>
            </a:r>
          </a:p>
          <a:p>
            <a:pPr lvl="1"/>
            <a:r>
              <a:rPr lang="en-US" sz="2400" dirty="0" smtClean="0"/>
              <a:t>Actions: A (may depend on player / state)</a:t>
            </a:r>
          </a:p>
          <a:p>
            <a:pPr lvl="1"/>
            <a:r>
              <a:rPr lang="en-US" sz="2400" dirty="0" smtClean="0"/>
              <a:t>Transition Function: </a:t>
            </a:r>
            <a:r>
              <a:rPr lang="en-US" sz="2400" dirty="0" err="1" smtClean="0"/>
              <a:t>SxA</a:t>
            </a:r>
            <a:r>
              <a:rPr lang="en-US" sz="2400" dirty="0" smtClean="0"/>
              <a:t> </a:t>
            </a:r>
            <a:r>
              <a:rPr lang="en-US" sz="2400" dirty="0" smtClean="0">
                <a:sym typeface="Symbol" pitchFamily="18" charset="2"/>
              </a:rPr>
              <a:t> S</a:t>
            </a:r>
          </a:p>
          <a:p>
            <a:pPr lvl="1"/>
            <a:r>
              <a:rPr lang="en-US" sz="2400" dirty="0" smtClean="0">
                <a:sym typeface="Symbol" pitchFamily="18" charset="2"/>
              </a:rPr>
              <a:t>Terminal Test: S  {</a:t>
            </a:r>
            <a:r>
              <a:rPr lang="en-US" sz="2400" dirty="0" err="1" smtClean="0">
                <a:sym typeface="Symbol" pitchFamily="18" charset="2"/>
              </a:rPr>
              <a:t>t,f</a:t>
            </a:r>
            <a:r>
              <a:rPr lang="en-US" sz="2400" dirty="0" smtClean="0">
                <a:sym typeface="Symbol" pitchFamily="18" charset="2"/>
              </a:rPr>
              <a:t>}</a:t>
            </a:r>
          </a:p>
          <a:p>
            <a:pPr lvl="1"/>
            <a:r>
              <a:rPr lang="en-US" sz="2400" dirty="0" smtClean="0">
                <a:sym typeface="Symbol" pitchFamily="18" charset="2"/>
              </a:rPr>
              <a:t>Terminal Utilities: </a:t>
            </a:r>
            <a:r>
              <a:rPr lang="en-US" sz="2400" dirty="0" err="1" smtClean="0">
                <a:sym typeface="Symbol" pitchFamily="18" charset="2"/>
              </a:rPr>
              <a:t>SxP</a:t>
            </a:r>
            <a:r>
              <a:rPr lang="en-US" sz="2400" dirty="0" smtClean="0">
                <a:sym typeface="Symbol" pitchFamily="18" charset="2"/>
              </a:rPr>
              <a:t>  R</a:t>
            </a:r>
          </a:p>
          <a:p>
            <a:endParaRPr lang="en-US" sz="2800" dirty="0" smtClean="0">
              <a:sym typeface="Symbol" pitchFamily="18" charset="2"/>
            </a:endParaRPr>
          </a:p>
          <a:p>
            <a:r>
              <a:rPr lang="en-US" sz="2800" dirty="0" smtClean="0">
                <a:sym typeface="Symbol" pitchFamily="18" charset="2"/>
              </a:rPr>
              <a:t>Solution for a player is a </a:t>
            </a:r>
            <a:r>
              <a:rPr lang="en-US" sz="2800" dirty="0" smtClean="0">
                <a:solidFill>
                  <a:srgbClr val="C00000"/>
                </a:solidFill>
                <a:sym typeface="Symbol" pitchFamily="18" charset="2"/>
              </a:rPr>
              <a:t>policy</a:t>
            </a:r>
            <a:r>
              <a:rPr lang="en-US" sz="2800" dirty="0" smtClean="0">
                <a:sym typeface="Symbol" pitchFamily="18" charset="2"/>
              </a:rPr>
              <a:t>: S  A</a:t>
            </a:r>
            <a:endParaRPr lang="en-US" sz="2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32732</TotalTime>
  <Words>1898</Words>
  <Application>Microsoft Macintosh PowerPoint</Application>
  <PresentationFormat>Custom</PresentationFormat>
  <Paragraphs>370</Paragraphs>
  <Slides>47</Slides>
  <Notes>13</Notes>
  <HiddenSlides>3</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dan-berkeley-nlp-v1</vt:lpstr>
      <vt:lpstr>Photo Editor Photo</vt:lpstr>
      <vt:lpstr>Announcements</vt:lpstr>
      <vt:lpstr>Announcements</vt:lpstr>
      <vt:lpstr>CS 188: Artificial Intelligence </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Efficiency</vt:lpstr>
      <vt:lpstr>Minimax Properties</vt:lpstr>
      <vt:lpstr>Video of Demo Min vs. Exp (Min)</vt:lpstr>
      <vt:lpstr>Video of Demo Min vs. Exp (Exp)</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Game Tree Pruning</vt:lpstr>
      <vt:lpstr>Minimax Example</vt:lpstr>
      <vt:lpstr>Minimax Pruning</vt:lpstr>
      <vt:lpstr>Alpha-Beta Pruning</vt:lpstr>
      <vt:lpstr>Alpha-Beta Implementation</vt:lpstr>
      <vt:lpstr>Alpha-Beta Pruning Properties</vt:lpstr>
      <vt:lpstr>Alpha-Beta Quiz</vt:lpstr>
      <vt:lpstr>Alpha-Beta Quiz 2</vt:lpstr>
      <vt:lpstr>Next Time: Uncertainty!</vt:lpstr>
      <vt:lpstr>Iterative Deepening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Pieter Abbeel</cp:lastModifiedBy>
  <cp:revision>2100</cp:revision>
  <cp:lastPrinted>2014-02-06T19:31:47Z</cp:lastPrinted>
  <dcterms:created xsi:type="dcterms:W3CDTF">2004-08-27T04:16:05Z</dcterms:created>
  <dcterms:modified xsi:type="dcterms:W3CDTF">2014-08-21T06:54:06Z</dcterms:modified>
</cp:coreProperties>
</file>